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7" r:id="rId2"/>
  </p:sldMasterIdLst>
  <p:notesMasterIdLst>
    <p:notesMasterId r:id="rId49"/>
  </p:notesMasterIdLst>
  <p:sldIdLst>
    <p:sldId id="256" r:id="rId3"/>
    <p:sldId id="257" r:id="rId4"/>
    <p:sldId id="260" r:id="rId5"/>
    <p:sldId id="259" r:id="rId6"/>
    <p:sldId id="261" r:id="rId7"/>
    <p:sldId id="279" r:id="rId8"/>
    <p:sldId id="280" r:id="rId9"/>
    <p:sldId id="281" r:id="rId10"/>
    <p:sldId id="282" r:id="rId11"/>
    <p:sldId id="283" r:id="rId12"/>
    <p:sldId id="284" r:id="rId13"/>
    <p:sldId id="278" r:id="rId14"/>
    <p:sldId id="262" r:id="rId15"/>
    <p:sldId id="285" r:id="rId16"/>
    <p:sldId id="286" r:id="rId17"/>
    <p:sldId id="287" r:id="rId18"/>
    <p:sldId id="288" r:id="rId19"/>
    <p:sldId id="289" r:id="rId20"/>
    <p:sldId id="291" r:id="rId21"/>
    <p:sldId id="292" r:id="rId22"/>
    <p:sldId id="263" r:id="rId23"/>
    <p:sldId id="293" r:id="rId24"/>
    <p:sldId id="294" r:id="rId25"/>
    <p:sldId id="295" r:id="rId26"/>
    <p:sldId id="296" r:id="rId27"/>
    <p:sldId id="297" r:id="rId28"/>
    <p:sldId id="264" r:id="rId29"/>
    <p:sldId id="299" r:id="rId30"/>
    <p:sldId id="300" r:id="rId31"/>
    <p:sldId id="301" r:id="rId32"/>
    <p:sldId id="302" r:id="rId33"/>
    <p:sldId id="298" r:id="rId34"/>
    <p:sldId id="265" r:id="rId35"/>
    <p:sldId id="304" r:id="rId36"/>
    <p:sldId id="305" r:id="rId37"/>
    <p:sldId id="303" r:id="rId38"/>
    <p:sldId id="266" r:id="rId39"/>
    <p:sldId id="267" r:id="rId40"/>
    <p:sldId id="268" r:id="rId41"/>
    <p:sldId id="269" r:id="rId42"/>
    <p:sldId id="270" r:id="rId43"/>
    <p:sldId id="271" r:id="rId44"/>
    <p:sldId id="273" r:id="rId45"/>
    <p:sldId id="274" r:id="rId46"/>
    <p:sldId id="275" r:id="rId47"/>
    <p:sldId id="276"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711"/>
    <p:restoredTop sz="57713" autoAdjust="0"/>
  </p:normalViewPr>
  <p:slideViewPr>
    <p:cSldViewPr snapToGrid="0" snapToObjects="1">
      <p:cViewPr varScale="1">
        <p:scale>
          <a:sx n="70" d="100"/>
          <a:sy n="70" d="100"/>
        </p:scale>
        <p:origin x="1424"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C87332-2D34-3D42-8043-8608D0A14D46}" type="datetimeFigureOut">
              <a:rPr lang="en-US" smtClean="0"/>
              <a:t>3/12/22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vi-VN"/>
              <a:t>Click to edit Master text styles</a:t>
            </a:r>
          </a:p>
          <a:p>
            <a:pPr lvl="1"/>
            <a:r>
              <a:rPr lang="vi-VN"/>
              <a:t>Second level</a:t>
            </a:r>
          </a:p>
          <a:p>
            <a:pPr lvl="2"/>
            <a:r>
              <a:rPr lang="vi-VN"/>
              <a:t>Third level</a:t>
            </a:r>
          </a:p>
          <a:p>
            <a:pPr lvl="3"/>
            <a:r>
              <a:rPr lang="vi-VN"/>
              <a:t>Fourth level</a:t>
            </a:r>
          </a:p>
          <a:p>
            <a:pPr lvl="4"/>
            <a:r>
              <a:rPr lang="vi-VN"/>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92D842-CFD5-2043-8CC1-19609E9D05D9}" type="slidenum">
              <a:rPr lang="en-US" smtClean="0"/>
              <a:t>‹#›</a:t>
            </a:fld>
            <a:endParaRPr lang="en-US" dirty="0"/>
          </a:p>
        </p:txBody>
      </p:sp>
    </p:spTree>
    <p:extLst>
      <p:ext uri="{BB962C8B-B14F-4D97-AF65-F5344CB8AC3E}">
        <p14:creationId xmlns:p14="http://schemas.microsoft.com/office/powerpoint/2010/main" val="1962432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Hello!</a:t>
            </a:r>
            <a:r>
              <a:rPr lang="en-US" baseline="0" dirty="0"/>
              <a:t> My name is Nguyen Ngoc Vu and  I am a teacher trainer at Ho Chi Minh city University of Education. In this video, it is my big pleasure to guide you through the English Teacher  Framework or ETCF for short.</a:t>
            </a:r>
            <a:endParaRPr lang="en-US" sz="6000" b="1" dirty="0"/>
          </a:p>
        </p:txBody>
      </p:sp>
      <p:sp>
        <p:nvSpPr>
          <p:cNvPr id="4" name="Slide Number Placeholder 3"/>
          <p:cNvSpPr>
            <a:spLocks noGrp="1"/>
          </p:cNvSpPr>
          <p:nvPr>
            <p:ph type="sldNum" sz="quarter" idx="10"/>
          </p:nvPr>
        </p:nvSpPr>
        <p:spPr/>
        <p:txBody>
          <a:bodyPr/>
          <a:lstStyle/>
          <a:p>
            <a:fld id="{7692D842-CFD5-2043-8CC1-19609E9D05D9}" type="slidenum">
              <a:rPr lang="en-US" smtClean="0"/>
              <a:t>1</a:t>
            </a:fld>
            <a:endParaRPr lang="en-US" dirty="0"/>
          </a:p>
        </p:txBody>
      </p:sp>
    </p:spTree>
    <p:extLst>
      <p:ext uri="{BB962C8B-B14F-4D97-AF65-F5344CB8AC3E}">
        <p14:creationId xmlns:p14="http://schemas.microsoft.com/office/powerpoint/2010/main" val="6346584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u="none" strike="noStrike" kern="1200" baseline="0" dirty="0">
                <a:solidFill>
                  <a:schemeClr val="tx1"/>
                </a:solidFill>
                <a:latin typeface="+mn-lt"/>
                <a:ea typeface="+mn-ea"/>
                <a:cs typeface="+mn-cs"/>
              </a:rPr>
              <a:t>Fifthly, Teachers use English language literature, cultural texts, and academic texts at</a:t>
            </a:r>
          </a:p>
          <a:p>
            <a:r>
              <a:rPr lang="en-US" sz="1200" b="0" i="1" u="none" strike="noStrike" kern="1200" baseline="0" dirty="0">
                <a:solidFill>
                  <a:schemeClr val="tx1"/>
                </a:solidFill>
                <a:latin typeface="+mn-lt"/>
                <a:ea typeface="+mn-ea"/>
                <a:cs typeface="+mn-cs"/>
              </a:rPr>
              <a:t>appropriate developmental level to teach language and content.</a:t>
            </a:r>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692D842-CFD5-2043-8CC1-19609E9D05D9}" type="slidenum">
              <a:rPr lang="en-US" smtClean="0"/>
              <a:t>10</a:t>
            </a:fld>
            <a:endParaRPr lang="en-US" dirty="0"/>
          </a:p>
        </p:txBody>
      </p:sp>
    </p:spTree>
    <p:extLst>
      <p:ext uri="{BB962C8B-B14F-4D97-AF65-F5344CB8AC3E}">
        <p14:creationId xmlns:p14="http://schemas.microsoft.com/office/powerpoint/2010/main" val="38866242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Lastly, </a:t>
            </a:r>
            <a:r>
              <a:rPr lang="en-US" sz="1200" b="0" i="1" u="none" strike="noStrike" kern="1200" baseline="0" dirty="0">
                <a:solidFill>
                  <a:schemeClr val="tx1"/>
                </a:solidFill>
                <a:latin typeface="+mn-lt"/>
                <a:ea typeface="+mn-ea"/>
                <a:cs typeface="+mn-cs"/>
              </a:rPr>
              <a:t>Teachers are supposed to understand the national foreign language curriculum and are able to use</a:t>
            </a:r>
          </a:p>
          <a:p>
            <a:r>
              <a:rPr lang="en-US" sz="1200" b="0" i="1" u="none" strike="noStrike" kern="1200" baseline="0" dirty="0">
                <a:solidFill>
                  <a:schemeClr val="tx1"/>
                </a:solidFill>
                <a:latin typeface="+mn-lt"/>
                <a:ea typeface="+mn-ea"/>
                <a:cs typeface="+mn-cs"/>
              </a:rPr>
              <a:t>textbooks and national and local curricular objectives when planning lessons.</a:t>
            </a:r>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692D842-CFD5-2043-8CC1-19609E9D05D9}" type="slidenum">
              <a:rPr lang="en-US" smtClean="0"/>
              <a:t>11</a:t>
            </a:fld>
            <a:endParaRPr lang="en-US" dirty="0"/>
          </a:p>
        </p:txBody>
      </p:sp>
    </p:spTree>
    <p:extLst>
      <p:ext uri="{BB962C8B-B14F-4D97-AF65-F5344CB8AC3E}">
        <p14:creationId xmlns:p14="http://schemas.microsoft.com/office/powerpoint/2010/main" val="38866242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So domain 1 is all about  the teachers’ Knowledge of Language &amp; Curriculum.</a:t>
            </a:r>
          </a:p>
          <a:p>
            <a:endParaRPr lang="en-US" sz="1200" b="1"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This domain includes teachers’ language proficiency, as well as knowledge of the language system, how languages are</a:t>
            </a:r>
          </a:p>
          <a:p>
            <a:r>
              <a:rPr lang="en-US" sz="1200" b="0" i="0" u="none" strike="noStrike" kern="1200" baseline="0" dirty="0">
                <a:solidFill>
                  <a:schemeClr val="tx1"/>
                </a:solidFill>
                <a:latin typeface="+mn-lt"/>
                <a:ea typeface="+mn-ea"/>
                <a:cs typeface="+mn-cs"/>
              </a:rPr>
              <a:t>learned, content and curriculum. </a:t>
            </a:r>
            <a:endParaRPr lang="en-US" dirty="0"/>
          </a:p>
        </p:txBody>
      </p:sp>
      <p:sp>
        <p:nvSpPr>
          <p:cNvPr id="4" name="Slide Number Placeholder 3"/>
          <p:cNvSpPr>
            <a:spLocks noGrp="1"/>
          </p:cNvSpPr>
          <p:nvPr>
            <p:ph type="sldNum" sz="quarter" idx="10"/>
          </p:nvPr>
        </p:nvSpPr>
        <p:spPr/>
        <p:txBody>
          <a:bodyPr/>
          <a:lstStyle/>
          <a:p>
            <a:fld id="{7692D842-CFD5-2043-8CC1-19609E9D05D9}" type="slidenum">
              <a:rPr lang="en-US" smtClean="0"/>
              <a:t>12</a:t>
            </a:fld>
            <a:endParaRPr lang="en-US" dirty="0"/>
          </a:p>
        </p:txBody>
      </p:sp>
    </p:spTree>
    <p:extLst>
      <p:ext uri="{BB962C8B-B14F-4D97-AF65-F5344CB8AC3E}">
        <p14:creationId xmlns:p14="http://schemas.microsoft.com/office/powerpoint/2010/main" val="38866242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Domain 2 “Knowledge of teaching” deals primarily with pedagogical content knowledge. [smile and pause]</a:t>
            </a:r>
            <a:endParaRPr lang="en-US" dirty="0"/>
          </a:p>
        </p:txBody>
      </p:sp>
      <p:sp>
        <p:nvSpPr>
          <p:cNvPr id="4" name="Slide Number Placeholder 3"/>
          <p:cNvSpPr>
            <a:spLocks noGrp="1"/>
          </p:cNvSpPr>
          <p:nvPr>
            <p:ph type="sldNum" sz="quarter" idx="10"/>
          </p:nvPr>
        </p:nvSpPr>
        <p:spPr/>
        <p:txBody>
          <a:bodyPr/>
          <a:lstStyle/>
          <a:p>
            <a:fld id="{7692D842-CFD5-2043-8CC1-19609E9D05D9}" type="slidenum">
              <a:rPr lang="en-US" smtClean="0"/>
              <a:t>13</a:t>
            </a:fld>
            <a:endParaRPr lang="en-US" dirty="0"/>
          </a:p>
        </p:txBody>
      </p:sp>
    </p:spTree>
    <p:extLst>
      <p:ext uri="{BB962C8B-B14F-4D97-AF65-F5344CB8AC3E}">
        <p14:creationId xmlns:p14="http://schemas.microsoft.com/office/powerpoint/2010/main" val="38866242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u="none" strike="noStrike" kern="1200" baseline="0" dirty="0">
                <a:solidFill>
                  <a:schemeClr val="tx1"/>
                </a:solidFill>
                <a:latin typeface="+mn-lt"/>
                <a:ea typeface="+mn-ea"/>
                <a:cs typeface="+mn-cs"/>
              </a:rPr>
              <a:t>The first  “Language teaching methodology” require teachers to understand and are able to organize learning by using a</a:t>
            </a:r>
          </a:p>
          <a:p>
            <a:r>
              <a:rPr lang="en-US" sz="1200" b="0" i="1" u="none" strike="noStrike" kern="1200" baseline="0" dirty="0">
                <a:solidFill>
                  <a:schemeClr val="tx1"/>
                </a:solidFill>
                <a:latin typeface="+mn-lt"/>
                <a:ea typeface="+mn-ea"/>
                <a:cs typeface="+mn-cs"/>
              </a:rPr>
              <a:t>variety of strategies and techniques to integrate English listening,</a:t>
            </a:r>
          </a:p>
          <a:p>
            <a:r>
              <a:rPr lang="en-US" sz="1200" b="0" i="1" u="none" strike="noStrike" kern="1200" baseline="0" dirty="0">
                <a:solidFill>
                  <a:schemeClr val="tx1"/>
                </a:solidFill>
                <a:latin typeface="+mn-lt"/>
                <a:ea typeface="+mn-ea"/>
                <a:cs typeface="+mn-cs"/>
              </a:rPr>
              <a:t>speaking, reading and writing for authentic purposes and to address</a:t>
            </a:r>
          </a:p>
          <a:p>
            <a:r>
              <a:rPr lang="en-US" sz="1200" b="0" i="1" u="none" strike="noStrike" kern="1200" baseline="0" dirty="0">
                <a:solidFill>
                  <a:schemeClr val="tx1"/>
                </a:solidFill>
                <a:latin typeface="+mn-lt"/>
                <a:ea typeface="+mn-ea"/>
                <a:cs typeface="+mn-cs"/>
              </a:rPr>
              <a:t>diverse language learners.</a:t>
            </a:r>
            <a:endParaRPr lang="en-US" dirty="0"/>
          </a:p>
        </p:txBody>
      </p:sp>
      <p:sp>
        <p:nvSpPr>
          <p:cNvPr id="4" name="Slide Number Placeholder 3"/>
          <p:cNvSpPr>
            <a:spLocks noGrp="1"/>
          </p:cNvSpPr>
          <p:nvPr>
            <p:ph type="sldNum" sz="quarter" idx="10"/>
          </p:nvPr>
        </p:nvSpPr>
        <p:spPr/>
        <p:txBody>
          <a:bodyPr/>
          <a:lstStyle/>
          <a:p>
            <a:fld id="{7692D842-CFD5-2043-8CC1-19609E9D05D9}" type="slidenum">
              <a:rPr lang="en-US" smtClean="0"/>
              <a:t>14</a:t>
            </a:fld>
            <a:endParaRPr lang="en-US" dirty="0"/>
          </a:p>
        </p:txBody>
      </p:sp>
    </p:spTree>
    <p:extLst>
      <p:ext uri="{BB962C8B-B14F-4D97-AF65-F5344CB8AC3E}">
        <p14:creationId xmlns:p14="http://schemas.microsoft.com/office/powerpoint/2010/main" val="38866242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“Lesson planning” asks teachers to </a:t>
            </a:r>
            <a:r>
              <a:rPr lang="en-US" sz="1200" b="0" i="1" u="none" strike="noStrike" kern="1200" baseline="0" dirty="0">
                <a:solidFill>
                  <a:schemeClr val="tx1"/>
                </a:solidFill>
                <a:latin typeface="+mn-lt"/>
                <a:ea typeface="+mn-ea"/>
                <a:cs typeface="+mn-cs"/>
              </a:rPr>
              <a:t>understand and able to plan effective lessons and design assignments and activities that address content, integrate skills, and help students to learn language forms and functions.</a:t>
            </a:r>
            <a:endParaRPr lang="en-US" dirty="0"/>
          </a:p>
        </p:txBody>
      </p:sp>
      <p:sp>
        <p:nvSpPr>
          <p:cNvPr id="4" name="Slide Number Placeholder 3"/>
          <p:cNvSpPr>
            <a:spLocks noGrp="1"/>
          </p:cNvSpPr>
          <p:nvPr>
            <p:ph type="sldNum" sz="quarter" idx="10"/>
          </p:nvPr>
        </p:nvSpPr>
        <p:spPr/>
        <p:txBody>
          <a:bodyPr/>
          <a:lstStyle/>
          <a:p>
            <a:fld id="{7692D842-CFD5-2043-8CC1-19609E9D05D9}" type="slidenum">
              <a:rPr lang="en-US" smtClean="0"/>
              <a:t>15</a:t>
            </a:fld>
            <a:endParaRPr lang="en-US" dirty="0"/>
          </a:p>
        </p:txBody>
      </p:sp>
    </p:spTree>
    <p:extLst>
      <p:ext uri="{BB962C8B-B14F-4D97-AF65-F5344CB8AC3E}">
        <p14:creationId xmlns:p14="http://schemas.microsoft.com/office/powerpoint/2010/main" val="38866242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“Conducting a lesson” asks </a:t>
            </a:r>
            <a:r>
              <a:rPr lang="en-US" sz="1200" b="0" i="1" u="none" strike="noStrike" kern="1200" baseline="0" dirty="0">
                <a:solidFill>
                  <a:schemeClr val="tx1"/>
                </a:solidFill>
                <a:latin typeface="+mn-lt"/>
                <a:ea typeface="+mn-ea"/>
                <a:cs typeface="+mn-cs"/>
              </a:rPr>
              <a:t>Teachers to know how to create a supportive, meaningful learning environment and carry out the lesson plan and manage classroom activities to give students language input,</a:t>
            </a:r>
          </a:p>
          <a:p>
            <a:r>
              <a:rPr lang="en-US" sz="1200" b="0" i="1" u="none" strike="noStrike" kern="1200" baseline="0" dirty="0">
                <a:solidFill>
                  <a:schemeClr val="tx1"/>
                </a:solidFill>
                <a:latin typeface="+mn-lt"/>
                <a:ea typeface="+mn-ea"/>
                <a:cs typeface="+mn-cs"/>
              </a:rPr>
              <a:t>opportunities for negotiation of meaning, and meaningful interaction.</a:t>
            </a:r>
            <a:endParaRPr lang="en-US" dirty="0"/>
          </a:p>
        </p:txBody>
      </p:sp>
      <p:sp>
        <p:nvSpPr>
          <p:cNvPr id="4" name="Slide Number Placeholder 3"/>
          <p:cNvSpPr>
            <a:spLocks noGrp="1"/>
          </p:cNvSpPr>
          <p:nvPr>
            <p:ph type="sldNum" sz="quarter" idx="10"/>
          </p:nvPr>
        </p:nvSpPr>
        <p:spPr/>
        <p:txBody>
          <a:bodyPr/>
          <a:lstStyle/>
          <a:p>
            <a:fld id="{7692D842-CFD5-2043-8CC1-19609E9D05D9}" type="slidenum">
              <a:rPr lang="en-US" smtClean="0"/>
              <a:t>16</a:t>
            </a:fld>
            <a:endParaRPr lang="en-US" dirty="0"/>
          </a:p>
        </p:txBody>
      </p:sp>
    </p:spTree>
    <p:extLst>
      <p:ext uri="{BB962C8B-B14F-4D97-AF65-F5344CB8AC3E}">
        <p14:creationId xmlns:p14="http://schemas.microsoft.com/office/powerpoint/2010/main" val="38866242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For assessment of language learning, </a:t>
            </a:r>
            <a:r>
              <a:rPr lang="en-US" sz="1200" b="0" i="1" u="none" strike="noStrike" kern="1200" baseline="0" dirty="0">
                <a:solidFill>
                  <a:schemeClr val="tx1"/>
                </a:solidFill>
                <a:latin typeface="+mn-lt"/>
                <a:ea typeface="+mn-ea"/>
                <a:cs typeface="+mn-cs"/>
              </a:rPr>
              <a:t>Teachers understand formative (ongoing), and summative (progress and proficiency)</a:t>
            </a:r>
          </a:p>
          <a:p>
            <a:r>
              <a:rPr lang="en-US" sz="1200" b="0" i="1" u="none" strike="noStrike" kern="1200" baseline="0" dirty="0">
                <a:solidFill>
                  <a:schemeClr val="tx1"/>
                </a:solidFill>
                <a:latin typeface="+mn-lt"/>
                <a:ea typeface="+mn-ea"/>
                <a:cs typeface="+mn-cs"/>
              </a:rPr>
              <a:t>assessment tools and techniques, and are able to design and use age-appropriate</a:t>
            </a:r>
          </a:p>
          <a:p>
            <a:r>
              <a:rPr lang="en-US" sz="1200" b="0" i="1" u="none" strike="noStrike" kern="1200" baseline="0" dirty="0">
                <a:solidFill>
                  <a:schemeClr val="tx1"/>
                </a:solidFill>
                <a:latin typeface="+mn-lt"/>
                <a:ea typeface="+mn-ea"/>
                <a:cs typeface="+mn-cs"/>
              </a:rPr>
              <a:t>assessments to inform instruction, and to measure student progress and proficiency.</a:t>
            </a:r>
            <a:endParaRPr lang="en-US" dirty="0"/>
          </a:p>
        </p:txBody>
      </p:sp>
      <p:sp>
        <p:nvSpPr>
          <p:cNvPr id="4" name="Slide Number Placeholder 3"/>
          <p:cNvSpPr>
            <a:spLocks noGrp="1"/>
          </p:cNvSpPr>
          <p:nvPr>
            <p:ph type="sldNum" sz="quarter" idx="10"/>
          </p:nvPr>
        </p:nvSpPr>
        <p:spPr/>
        <p:txBody>
          <a:bodyPr/>
          <a:lstStyle/>
          <a:p>
            <a:fld id="{7692D842-CFD5-2043-8CC1-19609E9D05D9}" type="slidenum">
              <a:rPr lang="en-US" smtClean="0"/>
              <a:t>17</a:t>
            </a:fld>
            <a:endParaRPr lang="en-US" dirty="0"/>
          </a:p>
        </p:txBody>
      </p:sp>
    </p:spTree>
    <p:extLst>
      <p:ext uri="{BB962C8B-B14F-4D97-AF65-F5344CB8AC3E}">
        <p14:creationId xmlns:p14="http://schemas.microsoft.com/office/powerpoint/2010/main" val="38866242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With resources, </a:t>
            </a:r>
            <a:r>
              <a:rPr lang="en-US" sz="1200" b="0" i="1" u="none" strike="noStrike" kern="1200" baseline="0" dirty="0">
                <a:solidFill>
                  <a:schemeClr val="tx1"/>
                </a:solidFill>
                <a:latin typeface="+mn-lt"/>
                <a:ea typeface="+mn-ea"/>
                <a:cs typeface="+mn-cs"/>
              </a:rPr>
              <a:t>Teachers are able to use and adapt required textbooks effectively for language teaching</a:t>
            </a:r>
          </a:p>
          <a:p>
            <a:r>
              <a:rPr lang="en-US" sz="1200" b="0" i="1" u="none" strike="noStrike" kern="1200" baseline="0" dirty="0">
                <a:solidFill>
                  <a:schemeClr val="tx1"/>
                </a:solidFill>
                <a:latin typeface="+mn-lt"/>
                <a:ea typeface="+mn-ea"/>
                <a:cs typeface="+mn-cs"/>
              </a:rPr>
              <a:t>and to locate and adapt materials and resources appropriate for students’ age and</a:t>
            </a:r>
          </a:p>
          <a:p>
            <a:r>
              <a:rPr lang="en-US" sz="1200" b="0" i="1" u="none" strike="noStrike" kern="1200" baseline="0" dirty="0">
                <a:solidFill>
                  <a:schemeClr val="tx1"/>
                </a:solidFill>
                <a:latin typeface="+mn-lt"/>
                <a:ea typeface="+mn-ea"/>
                <a:cs typeface="+mn-cs"/>
              </a:rPr>
              <a:t>language level.</a:t>
            </a:r>
            <a:endParaRPr lang="en-US" dirty="0"/>
          </a:p>
        </p:txBody>
      </p:sp>
      <p:sp>
        <p:nvSpPr>
          <p:cNvPr id="4" name="Slide Number Placeholder 3"/>
          <p:cNvSpPr>
            <a:spLocks noGrp="1"/>
          </p:cNvSpPr>
          <p:nvPr>
            <p:ph type="sldNum" sz="quarter" idx="10"/>
          </p:nvPr>
        </p:nvSpPr>
        <p:spPr/>
        <p:txBody>
          <a:bodyPr/>
          <a:lstStyle/>
          <a:p>
            <a:fld id="{7692D842-CFD5-2043-8CC1-19609E9D05D9}" type="slidenum">
              <a:rPr lang="en-US" smtClean="0"/>
              <a:t>18</a:t>
            </a:fld>
            <a:endParaRPr lang="en-US" dirty="0"/>
          </a:p>
        </p:txBody>
      </p:sp>
    </p:spTree>
    <p:extLst>
      <p:ext uri="{BB962C8B-B14F-4D97-AF65-F5344CB8AC3E}">
        <p14:creationId xmlns:p14="http://schemas.microsoft.com/office/powerpoint/2010/main" val="38866242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Finally, </a:t>
            </a:r>
            <a:r>
              <a:rPr lang="en-US" sz="1200" b="0" i="1" u="none" strike="noStrike" kern="1200" baseline="0" dirty="0">
                <a:solidFill>
                  <a:schemeClr val="tx1"/>
                </a:solidFill>
                <a:latin typeface="+mn-lt"/>
                <a:ea typeface="+mn-ea"/>
                <a:cs typeface="+mn-cs"/>
              </a:rPr>
              <a:t>Teachers have basic computer literacy and are familiar with basic applications and uses of technology for language teaching and learning.</a:t>
            </a:r>
            <a:endParaRPr lang="en-US" dirty="0"/>
          </a:p>
        </p:txBody>
      </p:sp>
      <p:sp>
        <p:nvSpPr>
          <p:cNvPr id="4" name="Slide Number Placeholder 3"/>
          <p:cNvSpPr>
            <a:spLocks noGrp="1"/>
          </p:cNvSpPr>
          <p:nvPr>
            <p:ph type="sldNum" sz="quarter" idx="10"/>
          </p:nvPr>
        </p:nvSpPr>
        <p:spPr/>
        <p:txBody>
          <a:bodyPr/>
          <a:lstStyle/>
          <a:p>
            <a:fld id="{7692D842-CFD5-2043-8CC1-19609E9D05D9}" type="slidenum">
              <a:rPr lang="en-US" smtClean="0"/>
              <a:t>19</a:t>
            </a:fld>
            <a:endParaRPr lang="en-US" dirty="0"/>
          </a:p>
        </p:txBody>
      </p:sp>
    </p:spTree>
    <p:extLst>
      <p:ext uri="{BB962C8B-B14F-4D97-AF65-F5344CB8AC3E}">
        <p14:creationId xmlns:p14="http://schemas.microsoft.com/office/powerpoint/2010/main" val="3886624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Vietnam’s English Teacher  Framework (ETCF), the first set of subject specific teacher standards in Vietnam, was created to address a key question: “What do Vietnam’s English teachers need to know and be able to do in order to equip language learners with the skills and competencies they need for the 21st Century?”. This ETCF complement general primary and secondary teacher standards issued by the Ministry of Education and Training of Vietnam.</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As you can see in the illustration, Vietnam’s English Teacher  Framework is based upon five domains:</a:t>
            </a:r>
          </a:p>
          <a:p>
            <a:r>
              <a:rPr lang="en-US" sz="1200" b="0" i="0" u="none" strike="noStrike" kern="1200" baseline="0" dirty="0">
                <a:solidFill>
                  <a:schemeClr val="tx1"/>
                </a:solidFill>
                <a:latin typeface="+mn-lt"/>
                <a:ea typeface="+mn-ea"/>
                <a:cs typeface="+mn-cs"/>
              </a:rPr>
              <a:t>1. Knowledge of subject matter and curriculum</a:t>
            </a:r>
          </a:p>
          <a:p>
            <a:r>
              <a:rPr lang="en-US" sz="1200" b="0" i="0" u="none" strike="noStrike" kern="1200" baseline="0" dirty="0">
                <a:solidFill>
                  <a:schemeClr val="tx1"/>
                </a:solidFill>
                <a:latin typeface="+mn-lt"/>
                <a:ea typeface="+mn-ea"/>
                <a:cs typeface="+mn-cs"/>
              </a:rPr>
              <a:t>2. Knowledge of teaching</a:t>
            </a:r>
          </a:p>
          <a:p>
            <a:r>
              <a:rPr lang="en-US" sz="1200" b="0" i="0" u="none" strike="noStrike" kern="1200" baseline="0" dirty="0">
                <a:solidFill>
                  <a:schemeClr val="tx1"/>
                </a:solidFill>
                <a:latin typeface="+mn-lt"/>
                <a:ea typeface="+mn-ea"/>
                <a:cs typeface="+mn-cs"/>
              </a:rPr>
              <a:t>3. Knowledge of learners</a:t>
            </a:r>
          </a:p>
          <a:p>
            <a:r>
              <a:rPr lang="en-US" sz="1200" b="0" i="0" u="none" strike="noStrike" kern="1200" baseline="0" dirty="0">
                <a:solidFill>
                  <a:schemeClr val="tx1"/>
                </a:solidFill>
                <a:latin typeface="+mn-lt"/>
                <a:ea typeface="+mn-ea"/>
                <a:cs typeface="+mn-cs"/>
              </a:rPr>
              <a:t>4. Professional attitudes and values embedded across knowledge domains</a:t>
            </a:r>
          </a:p>
          <a:p>
            <a:r>
              <a:rPr lang="en-US" sz="1200" b="0" i="0" u="none" strike="noStrike" kern="1200" baseline="0" dirty="0">
                <a:solidFill>
                  <a:schemeClr val="tx1"/>
                </a:solidFill>
                <a:latin typeface="+mn-lt"/>
                <a:ea typeface="+mn-ea"/>
                <a:cs typeface="+mn-cs"/>
              </a:rPr>
              <a:t>5. Learning in and from practice and informed by context.</a:t>
            </a:r>
            <a:endParaRPr lang="en-US" dirty="0"/>
          </a:p>
          <a:p>
            <a:endParaRPr lang="en-US" dirty="0"/>
          </a:p>
          <a:p>
            <a:r>
              <a:rPr lang="en-US" dirty="0"/>
              <a:t>Later</a:t>
            </a:r>
            <a:r>
              <a:rPr lang="en-US" baseline="0" dirty="0"/>
              <a:t> in this video, we will see each of these domains in details but now, let’s first look at how this framework was developed.</a:t>
            </a:r>
            <a:endParaRPr lang="en-US" dirty="0"/>
          </a:p>
        </p:txBody>
      </p:sp>
      <p:sp>
        <p:nvSpPr>
          <p:cNvPr id="4" name="Slide Number Placeholder 3"/>
          <p:cNvSpPr>
            <a:spLocks noGrp="1"/>
          </p:cNvSpPr>
          <p:nvPr>
            <p:ph type="sldNum" sz="quarter" idx="10"/>
          </p:nvPr>
        </p:nvSpPr>
        <p:spPr/>
        <p:txBody>
          <a:bodyPr/>
          <a:lstStyle/>
          <a:p>
            <a:fld id="{7692D842-CFD5-2043-8CC1-19609E9D05D9}" type="slidenum">
              <a:rPr lang="en-US" smtClean="0"/>
              <a:t>2</a:t>
            </a:fld>
            <a:endParaRPr lang="en-US" dirty="0"/>
          </a:p>
        </p:txBody>
      </p:sp>
    </p:spTree>
    <p:extLst>
      <p:ext uri="{BB962C8B-B14F-4D97-AF65-F5344CB8AC3E}">
        <p14:creationId xmlns:p14="http://schemas.microsoft.com/office/powerpoint/2010/main" val="2214829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So,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Domain 2 deals primarily with pedagogical content knowledge. This knowledge includes teaching the four skills, planning effective language lessons, creating supportive learning  environments, conducting effective lessons, assessing students’ progress and proficiency, and using resources and technology effectively to support student learning.</a:t>
            </a:r>
            <a:endParaRPr lang="en-US" dirty="0"/>
          </a:p>
        </p:txBody>
      </p:sp>
      <p:sp>
        <p:nvSpPr>
          <p:cNvPr id="4" name="Slide Number Placeholder 3"/>
          <p:cNvSpPr>
            <a:spLocks noGrp="1"/>
          </p:cNvSpPr>
          <p:nvPr>
            <p:ph type="sldNum" sz="quarter" idx="10"/>
          </p:nvPr>
        </p:nvSpPr>
        <p:spPr/>
        <p:txBody>
          <a:bodyPr/>
          <a:lstStyle/>
          <a:p>
            <a:fld id="{7692D842-CFD5-2043-8CC1-19609E9D05D9}" type="slidenum">
              <a:rPr lang="en-US" smtClean="0"/>
              <a:t>20</a:t>
            </a:fld>
            <a:endParaRPr lang="en-US" dirty="0"/>
          </a:p>
        </p:txBody>
      </p:sp>
    </p:spTree>
    <p:extLst>
      <p:ext uri="{BB962C8B-B14F-4D97-AF65-F5344CB8AC3E}">
        <p14:creationId xmlns:p14="http://schemas.microsoft.com/office/powerpoint/2010/main" val="38866242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Domain 3 relates to the knowledge of language learners, an often under-researched and underrepresented domain in teacher education and development. [pause &amp; smile]</a:t>
            </a:r>
            <a:endParaRPr lang="en-US" dirty="0"/>
          </a:p>
        </p:txBody>
      </p:sp>
      <p:sp>
        <p:nvSpPr>
          <p:cNvPr id="4" name="Slide Number Placeholder 3"/>
          <p:cNvSpPr>
            <a:spLocks noGrp="1"/>
          </p:cNvSpPr>
          <p:nvPr>
            <p:ph type="sldNum" sz="quarter" idx="10"/>
          </p:nvPr>
        </p:nvSpPr>
        <p:spPr/>
        <p:txBody>
          <a:bodyPr/>
          <a:lstStyle/>
          <a:p>
            <a:fld id="{7692D842-CFD5-2043-8CC1-19609E9D05D9}" type="slidenum">
              <a:rPr lang="en-US" smtClean="0"/>
              <a:t>21</a:t>
            </a:fld>
            <a:endParaRPr lang="en-US" dirty="0"/>
          </a:p>
        </p:txBody>
      </p:sp>
    </p:spTree>
    <p:extLst>
      <p:ext uri="{BB962C8B-B14F-4D97-AF65-F5344CB8AC3E}">
        <p14:creationId xmlns:p14="http://schemas.microsoft.com/office/powerpoint/2010/main" val="38866242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Firstly, </a:t>
            </a:r>
            <a:r>
              <a:rPr lang="en-US" sz="1200" b="0" i="1" u="none" strike="noStrike" kern="1200" baseline="0" dirty="0">
                <a:solidFill>
                  <a:schemeClr val="tx1"/>
                </a:solidFill>
                <a:latin typeface="+mn-lt"/>
                <a:ea typeface="+mn-ea"/>
                <a:cs typeface="+mn-cs"/>
              </a:rPr>
              <a:t>Teachers understand learners’ cognitive and affective development,</a:t>
            </a:r>
          </a:p>
          <a:p>
            <a:r>
              <a:rPr lang="en-US" sz="1200" b="0" i="1" u="none" strike="noStrike" kern="1200" baseline="0" dirty="0">
                <a:solidFill>
                  <a:schemeClr val="tx1"/>
                </a:solidFill>
                <a:latin typeface="+mn-lt"/>
                <a:ea typeface="+mn-ea"/>
                <a:cs typeface="+mn-cs"/>
              </a:rPr>
              <a:t>and learning styles, and develop instructional practices that address and motivate</a:t>
            </a:r>
          </a:p>
          <a:p>
            <a:r>
              <a:rPr lang="en-US" sz="1200" b="0" i="1" u="none" strike="noStrike" kern="1200" baseline="0" dirty="0">
                <a:solidFill>
                  <a:schemeClr val="tx1"/>
                </a:solidFill>
                <a:latin typeface="+mn-lt"/>
                <a:ea typeface="+mn-ea"/>
                <a:cs typeface="+mn-cs"/>
              </a:rPr>
              <a:t>diverse learners.</a:t>
            </a:r>
            <a:endParaRPr lang="en-US" dirty="0"/>
          </a:p>
        </p:txBody>
      </p:sp>
      <p:sp>
        <p:nvSpPr>
          <p:cNvPr id="4" name="Slide Number Placeholder 3"/>
          <p:cNvSpPr>
            <a:spLocks noGrp="1"/>
          </p:cNvSpPr>
          <p:nvPr>
            <p:ph type="sldNum" sz="quarter" idx="10"/>
          </p:nvPr>
        </p:nvSpPr>
        <p:spPr/>
        <p:txBody>
          <a:bodyPr/>
          <a:lstStyle/>
          <a:p>
            <a:fld id="{7692D842-CFD5-2043-8CC1-19609E9D05D9}" type="slidenum">
              <a:rPr lang="en-US" smtClean="0"/>
              <a:t>22</a:t>
            </a:fld>
            <a:endParaRPr lang="en-US" dirty="0"/>
          </a:p>
        </p:txBody>
      </p:sp>
    </p:spTree>
    <p:extLst>
      <p:ext uri="{BB962C8B-B14F-4D97-AF65-F5344CB8AC3E}">
        <p14:creationId xmlns:p14="http://schemas.microsoft.com/office/powerpoint/2010/main" val="38866242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Secondly, </a:t>
            </a:r>
            <a:r>
              <a:rPr lang="en-US" sz="1200" b="0" i="1" u="none" strike="noStrike" kern="1200" baseline="0" dirty="0">
                <a:solidFill>
                  <a:schemeClr val="tx1"/>
                </a:solidFill>
                <a:latin typeface="+mn-lt"/>
                <a:ea typeface="+mn-ea"/>
                <a:cs typeface="+mn-cs"/>
              </a:rPr>
              <a:t>Teachers recognize the characteristics of developmental learner language and adapt</a:t>
            </a:r>
          </a:p>
          <a:p>
            <a:r>
              <a:rPr lang="en-US" sz="1200" b="0" i="1" u="none" strike="noStrike" kern="1200" baseline="0" dirty="0">
                <a:solidFill>
                  <a:schemeClr val="tx1"/>
                </a:solidFill>
                <a:latin typeface="+mn-lt"/>
                <a:ea typeface="+mn-ea"/>
                <a:cs typeface="+mn-cs"/>
              </a:rPr>
              <a:t>their instruction and deal with errors appropriately for students’ stage of development.</a:t>
            </a:r>
            <a:endParaRPr lang="en-US" dirty="0"/>
          </a:p>
        </p:txBody>
      </p:sp>
      <p:sp>
        <p:nvSpPr>
          <p:cNvPr id="4" name="Slide Number Placeholder 3"/>
          <p:cNvSpPr>
            <a:spLocks noGrp="1"/>
          </p:cNvSpPr>
          <p:nvPr>
            <p:ph type="sldNum" sz="quarter" idx="10"/>
          </p:nvPr>
        </p:nvSpPr>
        <p:spPr/>
        <p:txBody>
          <a:bodyPr/>
          <a:lstStyle/>
          <a:p>
            <a:fld id="{7692D842-CFD5-2043-8CC1-19609E9D05D9}" type="slidenum">
              <a:rPr lang="en-US" smtClean="0"/>
              <a:t>23</a:t>
            </a:fld>
            <a:endParaRPr lang="en-US" dirty="0"/>
          </a:p>
        </p:txBody>
      </p:sp>
    </p:spTree>
    <p:extLst>
      <p:ext uri="{BB962C8B-B14F-4D97-AF65-F5344CB8AC3E}">
        <p14:creationId xmlns:p14="http://schemas.microsoft.com/office/powerpoint/2010/main" val="38866242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u="none" strike="noStrike" kern="1200" baseline="0" dirty="0">
                <a:solidFill>
                  <a:schemeClr val="tx1"/>
                </a:solidFill>
                <a:latin typeface="+mn-lt"/>
                <a:ea typeface="+mn-ea"/>
                <a:cs typeface="+mn-cs"/>
              </a:rPr>
              <a:t>Teachers reflect on their own and their students’ cultural values and prior learning</a:t>
            </a:r>
          </a:p>
          <a:p>
            <a:r>
              <a:rPr lang="en-US" sz="1200" b="0" i="1" u="none" strike="noStrike" kern="1200" baseline="0" dirty="0">
                <a:solidFill>
                  <a:schemeClr val="tx1"/>
                </a:solidFill>
                <a:latin typeface="+mn-lt"/>
                <a:ea typeface="+mn-ea"/>
                <a:cs typeface="+mn-cs"/>
              </a:rPr>
              <a:t>experiences and how they affect students’ language learning preferences and</a:t>
            </a:r>
          </a:p>
          <a:p>
            <a:r>
              <a:rPr lang="en-US" sz="1200" b="0" i="1" u="none" strike="noStrike" kern="1200" baseline="0" dirty="0">
                <a:solidFill>
                  <a:schemeClr val="tx1"/>
                </a:solidFill>
                <a:latin typeface="+mn-lt"/>
                <a:ea typeface="+mn-ea"/>
                <a:cs typeface="+mn-cs"/>
              </a:rPr>
              <a:t>classroom behaviors.</a:t>
            </a:r>
            <a:endParaRPr lang="en-US" dirty="0"/>
          </a:p>
        </p:txBody>
      </p:sp>
      <p:sp>
        <p:nvSpPr>
          <p:cNvPr id="4" name="Slide Number Placeholder 3"/>
          <p:cNvSpPr>
            <a:spLocks noGrp="1"/>
          </p:cNvSpPr>
          <p:nvPr>
            <p:ph type="sldNum" sz="quarter" idx="10"/>
          </p:nvPr>
        </p:nvSpPr>
        <p:spPr/>
        <p:txBody>
          <a:bodyPr/>
          <a:lstStyle/>
          <a:p>
            <a:fld id="{7692D842-CFD5-2043-8CC1-19609E9D05D9}" type="slidenum">
              <a:rPr lang="en-US" smtClean="0"/>
              <a:t>24</a:t>
            </a:fld>
            <a:endParaRPr lang="en-US" dirty="0"/>
          </a:p>
        </p:txBody>
      </p:sp>
    </p:spTree>
    <p:extLst>
      <p:ext uri="{BB962C8B-B14F-4D97-AF65-F5344CB8AC3E}">
        <p14:creationId xmlns:p14="http://schemas.microsoft.com/office/powerpoint/2010/main" val="38866242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Lastly, </a:t>
            </a:r>
            <a:r>
              <a:rPr lang="en-US" sz="1200" b="0" i="1" u="none" strike="noStrike" kern="1200" baseline="0" dirty="0">
                <a:solidFill>
                  <a:schemeClr val="tx1"/>
                </a:solidFill>
                <a:latin typeface="+mn-lt"/>
                <a:ea typeface="+mn-ea"/>
                <a:cs typeface="+mn-cs"/>
              </a:rPr>
              <a:t>Teachers practice creativity and critical thinking in their own language learning and</a:t>
            </a:r>
          </a:p>
          <a:p>
            <a:r>
              <a:rPr lang="en-US" sz="1200" b="0" i="1" u="none" strike="noStrike" kern="1200" baseline="0" dirty="0">
                <a:solidFill>
                  <a:schemeClr val="tx1"/>
                </a:solidFill>
                <a:latin typeface="+mn-lt"/>
                <a:ea typeface="+mn-ea"/>
                <a:cs typeface="+mn-cs"/>
              </a:rPr>
              <a:t>teaching, and at appropriate developmental levels, help their students to develop</a:t>
            </a:r>
          </a:p>
          <a:p>
            <a:r>
              <a:rPr lang="en-US" sz="1200" b="0" i="1" u="none" strike="noStrike" kern="1200" baseline="0" dirty="0">
                <a:solidFill>
                  <a:schemeClr val="tx1"/>
                </a:solidFill>
                <a:latin typeface="+mn-lt"/>
                <a:ea typeface="+mn-ea"/>
                <a:cs typeface="+mn-cs"/>
              </a:rPr>
              <a:t>creativity, and critical thinking skills.</a:t>
            </a:r>
            <a:endParaRPr lang="en-US" dirty="0"/>
          </a:p>
        </p:txBody>
      </p:sp>
      <p:sp>
        <p:nvSpPr>
          <p:cNvPr id="4" name="Slide Number Placeholder 3"/>
          <p:cNvSpPr>
            <a:spLocks noGrp="1"/>
          </p:cNvSpPr>
          <p:nvPr>
            <p:ph type="sldNum" sz="quarter" idx="10"/>
          </p:nvPr>
        </p:nvSpPr>
        <p:spPr/>
        <p:txBody>
          <a:bodyPr/>
          <a:lstStyle/>
          <a:p>
            <a:fld id="{7692D842-CFD5-2043-8CC1-19609E9D05D9}" type="slidenum">
              <a:rPr lang="en-US" smtClean="0"/>
              <a:t>25</a:t>
            </a:fld>
            <a:endParaRPr lang="en-US" dirty="0"/>
          </a:p>
        </p:txBody>
      </p:sp>
    </p:spTree>
    <p:extLst>
      <p:ext uri="{BB962C8B-B14F-4D97-AF65-F5344CB8AC3E}">
        <p14:creationId xmlns:p14="http://schemas.microsoft.com/office/powerpoint/2010/main" val="38866242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sum up, </a:t>
            </a:r>
            <a:r>
              <a:rPr lang="en-US" sz="1200" b="0" i="0" u="none" strike="noStrike" kern="1200" baseline="0" dirty="0">
                <a:solidFill>
                  <a:schemeClr val="tx1"/>
                </a:solidFill>
                <a:latin typeface="+mn-lt"/>
                <a:ea typeface="+mn-ea"/>
                <a:cs typeface="+mn-cs"/>
              </a:rPr>
              <a:t>Domain 3 relates to the knowledge of language learners.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It is important for teachers to understand students’</a:t>
            </a:r>
          </a:p>
          <a:p>
            <a:r>
              <a:rPr lang="en-US" sz="1200" b="0" i="0" u="none" strike="noStrike" kern="1200" baseline="0" dirty="0">
                <a:solidFill>
                  <a:schemeClr val="tx1"/>
                </a:solidFill>
                <a:latin typeface="+mn-lt"/>
                <a:ea typeface="+mn-ea"/>
                <a:cs typeface="+mn-cs"/>
              </a:rPr>
              <a:t>development, stages of learner language, and prior learning experiences because they all contribute to successful student learning. Understanding their students is also necessary because with this understanding, teachers can develop students’ creativity and critical thinking - essential 21st Century skills.</a:t>
            </a:r>
            <a:endParaRPr lang="en-US" dirty="0"/>
          </a:p>
        </p:txBody>
      </p:sp>
      <p:sp>
        <p:nvSpPr>
          <p:cNvPr id="4" name="Slide Number Placeholder 3"/>
          <p:cNvSpPr>
            <a:spLocks noGrp="1"/>
          </p:cNvSpPr>
          <p:nvPr>
            <p:ph type="sldNum" sz="quarter" idx="10"/>
          </p:nvPr>
        </p:nvSpPr>
        <p:spPr/>
        <p:txBody>
          <a:bodyPr/>
          <a:lstStyle/>
          <a:p>
            <a:fld id="{7692D842-CFD5-2043-8CC1-19609E9D05D9}" type="slidenum">
              <a:rPr lang="en-US" smtClean="0"/>
              <a:t>26</a:t>
            </a:fld>
            <a:endParaRPr lang="en-US" dirty="0"/>
          </a:p>
        </p:txBody>
      </p:sp>
    </p:spTree>
    <p:extLst>
      <p:ext uri="{BB962C8B-B14F-4D97-AF65-F5344CB8AC3E}">
        <p14:creationId xmlns:p14="http://schemas.microsoft.com/office/powerpoint/2010/main" val="38866242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Now, domain 4 is about “</a:t>
            </a:r>
            <a:r>
              <a:rPr lang="en-US" sz="1200" b="1" i="0" u="none" strike="noStrike" kern="1200" baseline="0" dirty="0">
                <a:solidFill>
                  <a:schemeClr val="tx1"/>
                </a:solidFill>
                <a:latin typeface="+mn-lt"/>
                <a:ea typeface="+mn-ea"/>
                <a:cs typeface="+mn-cs"/>
              </a:rPr>
              <a:t>Professional Attitudes and Values in Language Teaching”.</a:t>
            </a:r>
          </a:p>
          <a:p>
            <a:endParaRPr lang="en-US" sz="1200" b="1"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692D842-CFD5-2043-8CC1-19609E9D05D9}" type="slidenum">
              <a:rPr lang="en-US" smtClean="0"/>
              <a:t>27</a:t>
            </a:fld>
            <a:endParaRPr lang="en-US" dirty="0"/>
          </a:p>
        </p:txBody>
      </p:sp>
    </p:spTree>
    <p:extLst>
      <p:ext uri="{BB962C8B-B14F-4D97-AF65-F5344CB8AC3E}">
        <p14:creationId xmlns:p14="http://schemas.microsoft.com/office/powerpoint/2010/main" val="388662420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begin with, this domain</a:t>
            </a:r>
            <a:r>
              <a:rPr lang="en-US" baseline="0" dirty="0"/>
              <a:t> requires </a:t>
            </a:r>
            <a:r>
              <a:rPr lang="en-US" sz="1200" b="0" i="1" u="none" strike="noStrike" kern="1200" baseline="0" dirty="0">
                <a:solidFill>
                  <a:schemeClr val="tx1"/>
                </a:solidFill>
                <a:latin typeface="+mn-lt"/>
                <a:ea typeface="+mn-ea"/>
                <a:cs typeface="+mn-cs"/>
              </a:rPr>
              <a:t>teachers to know and promote the value of foreign languages for their students and</a:t>
            </a:r>
          </a:p>
          <a:p>
            <a:r>
              <a:rPr lang="en-US" sz="1200" b="0" i="1" u="none" strike="noStrike" kern="1200" baseline="0" dirty="0">
                <a:solidFill>
                  <a:schemeClr val="tx1"/>
                </a:solidFill>
                <a:latin typeface="+mn-lt"/>
                <a:ea typeface="+mn-ea"/>
                <a:cs typeface="+mn-cs"/>
              </a:rPr>
              <a:t>society and demonstrate professionalism in their teaching.</a:t>
            </a:r>
            <a:endParaRPr lang="en-US" dirty="0"/>
          </a:p>
        </p:txBody>
      </p:sp>
      <p:sp>
        <p:nvSpPr>
          <p:cNvPr id="4" name="Slide Number Placeholder 3"/>
          <p:cNvSpPr>
            <a:spLocks noGrp="1"/>
          </p:cNvSpPr>
          <p:nvPr>
            <p:ph type="sldNum" sz="quarter" idx="10"/>
          </p:nvPr>
        </p:nvSpPr>
        <p:spPr/>
        <p:txBody>
          <a:bodyPr/>
          <a:lstStyle/>
          <a:p>
            <a:fld id="{7692D842-CFD5-2043-8CC1-19609E9D05D9}" type="slidenum">
              <a:rPr lang="en-US" smtClean="0"/>
              <a:t>28</a:t>
            </a:fld>
            <a:endParaRPr lang="en-US" dirty="0"/>
          </a:p>
        </p:txBody>
      </p:sp>
    </p:spTree>
    <p:extLst>
      <p:ext uri="{BB962C8B-B14F-4D97-AF65-F5344CB8AC3E}">
        <p14:creationId xmlns:p14="http://schemas.microsoft.com/office/powerpoint/2010/main" val="388662420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Besides,</a:t>
            </a:r>
            <a:r>
              <a:rPr lang="en-US" baseline="0" dirty="0"/>
              <a:t> </a:t>
            </a:r>
            <a:r>
              <a:rPr lang="en-US" sz="1200" b="0" i="1" u="none" strike="noStrike" kern="1200" baseline="0" dirty="0">
                <a:solidFill>
                  <a:schemeClr val="tx1"/>
                </a:solidFill>
                <a:latin typeface="+mn-lt"/>
                <a:ea typeface="+mn-ea"/>
                <a:cs typeface="+mn-cs"/>
              </a:rPr>
              <a:t>Teachers should know how to work cooperatively, and to collaborate with others in teams to</a:t>
            </a:r>
          </a:p>
          <a:p>
            <a:r>
              <a:rPr lang="en-US" sz="1200" b="0" i="1" u="none" strike="noStrike" kern="1200" baseline="0" dirty="0">
                <a:solidFill>
                  <a:schemeClr val="tx1"/>
                </a:solidFill>
                <a:latin typeface="+mn-lt"/>
                <a:ea typeface="+mn-ea"/>
                <a:cs typeface="+mn-cs"/>
              </a:rPr>
              <a:t>accomplish tasks, and teach students these skills in the language classroom.</a:t>
            </a:r>
            <a:endParaRPr lang="en-US" dirty="0"/>
          </a:p>
        </p:txBody>
      </p:sp>
      <p:sp>
        <p:nvSpPr>
          <p:cNvPr id="4" name="Slide Number Placeholder 3"/>
          <p:cNvSpPr>
            <a:spLocks noGrp="1"/>
          </p:cNvSpPr>
          <p:nvPr>
            <p:ph type="sldNum" sz="quarter" idx="10"/>
          </p:nvPr>
        </p:nvSpPr>
        <p:spPr/>
        <p:txBody>
          <a:bodyPr/>
          <a:lstStyle/>
          <a:p>
            <a:fld id="{7692D842-CFD5-2043-8CC1-19609E9D05D9}" type="slidenum">
              <a:rPr lang="en-US" smtClean="0"/>
              <a:t>29</a:t>
            </a:fld>
            <a:endParaRPr lang="en-US" dirty="0"/>
          </a:p>
        </p:txBody>
      </p:sp>
    </p:spTree>
    <p:extLst>
      <p:ext uri="{BB962C8B-B14F-4D97-AF65-F5344CB8AC3E}">
        <p14:creationId xmlns:p14="http://schemas.microsoft.com/office/powerpoint/2010/main" val="3886624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ETCF was started by the National Foreign Language 2020 Project in 2010.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To begin with, the framework was drafted by Dr. Diana Duzik, an international consultant from the US Department of State’s English Language Fellow Program in collaboration with leading Vietnamese English language experts from regional and national universities.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In-service teacher performance indicators were developed through a British Council consultancy in collaboration with a team of English teacher educators from throughout Vietnam.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Then, a series of national reviews were conducted by the Vietnam National Institute of Educational Sciences with participants from leading universities and international partners.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ETCF was finally approved by a MOET panel of experts in December 2012.</a:t>
            </a:r>
            <a:endParaRPr lang="en-US" dirty="0"/>
          </a:p>
        </p:txBody>
      </p:sp>
      <p:sp>
        <p:nvSpPr>
          <p:cNvPr id="4" name="Slide Number Placeholder 3"/>
          <p:cNvSpPr>
            <a:spLocks noGrp="1"/>
          </p:cNvSpPr>
          <p:nvPr>
            <p:ph type="sldNum" sz="quarter" idx="10"/>
          </p:nvPr>
        </p:nvSpPr>
        <p:spPr/>
        <p:txBody>
          <a:bodyPr/>
          <a:lstStyle/>
          <a:p>
            <a:fld id="{7692D842-CFD5-2043-8CC1-19609E9D05D9}" type="slidenum">
              <a:rPr lang="en-US" smtClean="0"/>
              <a:t>3</a:t>
            </a:fld>
            <a:endParaRPr lang="en-US" dirty="0"/>
          </a:p>
        </p:txBody>
      </p:sp>
    </p:spTree>
    <p:extLst>
      <p:ext uri="{BB962C8B-B14F-4D97-AF65-F5344CB8AC3E}">
        <p14:creationId xmlns:p14="http://schemas.microsoft.com/office/powerpoint/2010/main" val="40451923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Professional Development and Life-long Learning requires </a:t>
            </a:r>
            <a:r>
              <a:rPr lang="en-US" sz="1200" b="0" i="1" u="none" strike="noStrike" kern="1200" baseline="0" dirty="0">
                <a:solidFill>
                  <a:schemeClr val="tx1"/>
                </a:solidFill>
                <a:latin typeface="+mn-lt"/>
                <a:ea typeface="+mn-ea"/>
                <a:cs typeface="+mn-cs"/>
              </a:rPr>
              <a:t>Teachers to develop and practice learner autonomy, and are able to pursue current information about language teaching and research, and develop new skills and competencies</a:t>
            </a:r>
            <a:endParaRPr lang="en-US" dirty="0"/>
          </a:p>
        </p:txBody>
      </p:sp>
      <p:sp>
        <p:nvSpPr>
          <p:cNvPr id="4" name="Slide Number Placeholder 3"/>
          <p:cNvSpPr>
            <a:spLocks noGrp="1"/>
          </p:cNvSpPr>
          <p:nvPr>
            <p:ph type="sldNum" sz="quarter" idx="10"/>
          </p:nvPr>
        </p:nvSpPr>
        <p:spPr/>
        <p:txBody>
          <a:bodyPr/>
          <a:lstStyle/>
          <a:p>
            <a:fld id="{7692D842-CFD5-2043-8CC1-19609E9D05D9}" type="slidenum">
              <a:rPr lang="en-US" smtClean="0"/>
              <a:t>30</a:t>
            </a:fld>
            <a:endParaRPr lang="en-US" dirty="0"/>
          </a:p>
        </p:txBody>
      </p:sp>
    </p:spTree>
    <p:extLst>
      <p:ext uri="{BB962C8B-B14F-4D97-AF65-F5344CB8AC3E}">
        <p14:creationId xmlns:p14="http://schemas.microsoft.com/office/powerpoint/2010/main" val="388662420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Lastly, </a:t>
            </a:r>
            <a:r>
              <a:rPr lang="en-US" sz="1200" b="0" i="1" u="none" strike="noStrike" kern="1200" baseline="0" dirty="0">
                <a:solidFill>
                  <a:schemeClr val="tx1"/>
                </a:solidFill>
                <a:latin typeface="+mn-lt"/>
                <a:ea typeface="+mn-ea"/>
                <a:cs typeface="+mn-cs"/>
              </a:rPr>
              <a:t>Teachers pursue ongoing professional development opportunities, and contribute to the exchange of ideas within their teaching community, enhancing the quality of teaching in Vietnam.</a:t>
            </a:r>
            <a:endParaRPr lang="en-US" dirty="0"/>
          </a:p>
        </p:txBody>
      </p:sp>
      <p:sp>
        <p:nvSpPr>
          <p:cNvPr id="4" name="Slide Number Placeholder 3"/>
          <p:cNvSpPr>
            <a:spLocks noGrp="1"/>
          </p:cNvSpPr>
          <p:nvPr>
            <p:ph type="sldNum" sz="quarter" idx="10"/>
          </p:nvPr>
        </p:nvSpPr>
        <p:spPr/>
        <p:txBody>
          <a:bodyPr/>
          <a:lstStyle/>
          <a:p>
            <a:fld id="{7692D842-CFD5-2043-8CC1-19609E9D05D9}" type="slidenum">
              <a:rPr lang="en-US" smtClean="0"/>
              <a:t>31</a:t>
            </a:fld>
            <a:endParaRPr lang="en-US" dirty="0"/>
          </a:p>
        </p:txBody>
      </p:sp>
    </p:spTree>
    <p:extLst>
      <p:ext uri="{BB962C8B-B14F-4D97-AF65-F5344CB8AC3E}">
        <p14:creationId xmlns:p14="http://schemas.microsoft.com/office/powerpoint/2010/main" val="388662420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Please note that Professional attitudes and values are embedded throughout the other knowledge domains, as</a:t>
            </a:r>
          </a:p>
          <a:p>
            <a:r>
              <a:rPr lang="en-US" sz="1200" b="0" i="0" u="none" strike="noStrike" kern="1200" baseline="0" dirty="0">
                <a:solidFill>
                  <a:schemeClr val="tx1"/>
                </a:solidFill>
                <a:latin typeface="+mn-lt"/>
                <a:ea typeface="+mn-ea"/>
                <a:cs typeface="+mn-cs"/>
              </a:rPr>
              <a:t>Indicated in the illustration.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These attitudes and values include promoting and modeling language</a:t>
            </a:r>
          </a:p>
          <a:p>
            <a:r>
              <a:rPr lang="en-US" sz="1200" b="0" i="0" u="none" strike="noStrike" kern="1200" baseline="0" dirty="0">
                <a:solidFill>
                  <a:schemeClr val="tx1"/>
                </a:solidFill>
                <a:latin typeface="+mn-lt"/>
                <a:ea typeface="+mn-ea"/>
                <a:cs typeface="+mn-cs"/>
              </a:rPr>
              <a:t>learning; practicing cooperation, collaboration and teamwork;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demonstrating professional learning through ongoing proficiency development, reading, communities of professional</a:t>
            </a:r>
          </a:p>
          <a:p>
            <a:r>
              <a:rPr lang="en-US" sz="1200" b="0" i="0" u="none" strike="noStrike" kern="1200" baseline="0" dirty="0">
                <a:solidFill>
                  <a:schemeClr val="tx1"/>
                </a:solidFill>
                <a:latin typeface="+mn-lt"/>
                <a:ea typeface="+mn-ea"/>
                <a:cs typeface="+mn-cs"/>
              </a:rPr>
              <a:t>practice and peer observation, and participating in professional development activities.</a:t>
            </a:r>
            <a:endParaRPr lang="en-US" dirty="0"/>
          </a:p>
        </p:txBody>
      </p:sp>
      <p:sp>
        <p:nvSpPr>
          <p:cNvPr id="4" name="Slide Number Placeholder 3"/>
          <p:cNvSpPr>
            <a:spLocks noGrp="1"/>
          </p:cNvSpPr>
          <p:nvPr>
            <p:ph type="sldNum" sz="quarter" idx="10"/>
          </p:nvPr>
        </p:nvSpPr>
        <p:spPr/>
        <p:txBody>
          <a:bodyPr/>
          <a:lstStyle/>
          <a:p>
            <a:fld id="{7692D842-CFD5-2043-8CC1-19609E9D05D9}" type="slidenum">
              <a:rPr lang="en-US" smtClean="0"/>
              <a:t>32</a:t>
            </a:fld>
            <a:endParaRPr lang="en-US" dirty="0"/>
          </a:p>
        </p:txBody>
      </p:sp>
    </p:spTree>
    <p:extLst>
      <p:ext uri="{BB962C8B-B14F-4D97-AF65-F5344CB8AC3E}">
        <p14:creationId xmlns:p14="http://schemas.microsoft.com/office/powerpoint/2010/main" val="388662420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Now, let’s look at the last domain of the framework “</a:t>
            </a:r>
            <a:r>
              <a:rPr lang="en-US" sz="1200" b="1" i="0" u="none" strike="noStrike" kern="1200" baseline="0" dirty="0">
                <a:solidFill>
                  <a:schemeClr val="tx1"/>
                </a:solidFill>
                <a:latin typeface="+mn-lt"/>
                <a:ea typeface="+mn-ea"/>
                <a:cs typeface="+mn-cs"/>
              </a:rPr>
              <a:t>PRACTICE &amp; CONTEXT OF LANGUAGE TEACHING”. In this domain, there are 2 competencies required for an English teacher.</a:t>
            </a:r>
            <a:endParaRPr lang="en-US" dirty="0"/>
          </a:p>
        </p:txBody>
      </p:sp>
      <p:sp>
        <p:nvSpPr>
          <p:cNvPr id="4" name="Slide Number Placeholder 3"/>
          <p:cNvSpPr>
            <a:spLocks noGrp="1"/>
          </p:cNvSpPr>
          <p:nvPr>
            <p:ph type="sldNum" sz="quarter" idx="10"/>
          </p:nvPr>
        </p:nvSpPr>
        <p:spPr/>
        <p:txBody>
          <a:bodyPr/>
          <a:lstStyle/>
          <a:p>
            <a:fld id="{7692D842-CFD5-2043-8CC1-19609E9D05D9}" type="slidenum">
              <a:rPr lang="en-US" smtClean="0"/>
              <a:t>33</a:t>
            </a:fld>
            <a:endParaRPr lang="en-US" dirty="0"/>
          </a:p>
        </p:txBody>
      </p:sp>
    </p:spTree>
    <p:extLst>
      <p:ext uri="{BB962C8B-B14F-4D97-AF65-F5344CB8AC3E}">
        <p14:creationId xmlns:p14="http://schemas.microsoft.com/office/powerpoint/2010/main" val="388662420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“Connecting Learning Beyond the Language Classroom” demands </a:t>
            </a:r>
            <a:r>
              <a:rPr lang="en-US" sz="1200" b="0" i="1" u="none" strike="noStrike" kern="1200" baseline="0" dirty="0">
                <a:solidFill>
                  <a:schemeClr val="tx1"/>
                </a:solidFill>
                <a:latin typeface="+mn-lt"/>
                <a:ea typeface="+mn-ea"/>
                <a:cs typeface="+mn-cs"/>
              </a:rPr>
              <a:t>Teachers to understand the importance of connecting their own learning and their students’ language learning to other students, classes, school, and relevant contextual issues.</a:t>
            </a:r>
            <a:endParaRPr lang="en-US" dirty="0"/>
          </a:p>
        </p:txBody>
      </p:sp>
      <p:sp>
        <p:nvSpPr>
          <p:cNvPr id="4" name="Slide Number Placeholder 3"/>
          <p:cNvSpPr>
            <a:spLocks noGrp="1"/>
          </p:cNvSpPr>
          <p:nvPr>
            <p:ph type="sldNum" sz="quarter" idx="10"/>
          </p:nvPr>
        </p:nvSpPr>
        <p:spPr/>
        <p:txBody>
          <a:bodyPr/>
          <a:lstStyle/>
          <a:p>
            <a:fld id="{7692D842-CFD5-2043-8CC1-19609E9D05D9}" type="slidenum">
              <a:rPr lang="en-US" smtClean="0"/>
              <a:t>34</a:t>
            </a:fld>
            <a:endParaRPr lang="en-US" dirty="0"/>
          </a:p>
        </p:txBody>
      </p:sp>
    </p:spTree>
    <p:extLst>
      <p:ext uri="{BB962C8B-B14F-4D97-AF65-F5344CB8AC3E}">
        <p14:creationId xmlns:p14="http://schemas.microsoft.com/office/powerpoint/2010/main" val="388662420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u="none" strike="noStrike" kern="1200" baseline="0" dirty="0">
                <a:solidFill>
                  <a:schemeClr val="tx1"/>
                </a:solidFill>
                <a:latin typeface="+mn-lt"/>
                <a:ea typeface="+mn-ea"/>
                <a:cs typeface="+mn-cs"/>
              </a:rPr>
              <a:t>In addition, “</a:t>
            </a:r>
            <a:r>
              <a:rPr lang="en-US" sz="1200" b="1" i="0" u="none" strike="noStrike" kern="1200" baseline="0" dirty="0">
                <a:solidFill>
                  <a:schemeClr val="tx1"/>
                </a:solidFill>
                <a:latin typeface="+mn-lt"/>
                <a:ea typeface="+mn-ea"/>
                <a:cs typeface="+mn-cs"/>
              </a:rPr>
              <a:t>Reflecting on Language Learning and Teaching” asks </a:t>
            </a:r>
            <a:r>
              <a:rPr lang="en-US" sz="1200" b="0" i="1" u="none" strike="noStrike" kern="1200" baseline="0" dirty="0">
                <a:solidFill>
                  <a:schemeClr val="tx1"/>
                </a:solidFill>
                <a:latin typeface="+mn-lt"/>
                <a:ea typeface="+mn-ea"/>
                <a:cs typeface="+mn-cs"/>
              </a:rPr>
              <a:t>Teachers  to practice ongoing reflection to examine their own language learning, and their own teaching questions, and use their findings to inform their own practice.</a:t>
            </a:r>
            <a:endParaRPr lang="en-US" dirty="0"/>
          </a:p>
        </p:txBody>
      </p:sp>
      <p:sp>
        <p:nvSpPr>
          <p:cNvPr id="4" name="Slide Number Placeholder 3"/>
          <p:cNvSpPr>
            <a:spLocks noGrp="1"/>
          </p:cNvSpPr>
          <p:nvPr>
            <p:ph type="sldNum" sz="quarter" idx="10"/>
          </p:nvPr>
        </p:nvSpPr>
        <p:spPr/>
        <p:txBody>
          <a:bodyPr/>
          <a:lstStyle/>
          <a:p>
            <a:fld id="{7692D842-CFD5-2043-8CC1-19609E9D05D9}" type="slidenum">
              <a:rPr lang="en-US" smtClean="0"/>
              <a:t>35</a:t>
            </a:fld>
            <a:endParaRPr lang="en-US" dirty="0"/>
          </a:p>
        </p:txBody>
      </p:sp>
    </p:spTree>
    <p:extLst>
      <p:ext uri="{BB962C8B-B14F-4D97-AF65-F5344CB8AC3E}">
        <p14:creationId xmlns:p14="http://schemas.microsoft.com/office/powerpoint/2010/main" val="388662420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In conclusion, Domain 5 represents the importance of the teachers’ understanding of context in which English is taught, and connecting the real uses of English in Vietnam to the English .This</a:t>
            </a:r>
          </a:p>
          <a:p>
            <a:r>
              <a:rPr lang="en-US" sz="1200" b="0" i="0" u="none" strike="noStrike" kern="1200" baseline="0" dirty="0">
                <a:solidFill>
                  <a:schemeClr val="tx1"/>
                </a:solidFill>
                <a:latin typeface="+mn-lt"/>
                <a:ea typeface="+mn-ea"/>
                <a:cs typeface="+mn-cs"/>
              </a:rPr>
              <a:t>understanding is demonstrated as teachers connect English learning to other school subjects, and relevant contextual issues related to English use; and by connecting to other English users through technology and invited speakers.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It also encourages teachers to reflect on their own</a:t>
            </a:r>
          </a:p>
          <a:p>
            <a:r>
              <a:rPr lang="en-US" sz="1200" b="0" i="0" u="none" strike="noStrike" kern="1200" baseline="0" dirty="0">
                <a:solidFill>
                  <a:schemeClr val="tx1"/>
                </a:solidFill>
                <a:latin typeface="+mn-lt"/>
                <a:ea typeface="+mn-ea"/>
                <a:cs typeface="+mn-cs"/>
              </a:rPr>
              <a:t>language learning, teaching questions, and pursuing answers to inform their teaching.</a:t>
            </a:r>
            <a:endParaRPr lang="en-US" dirty="0"/>
          </a:p>
        </p:txBody>
      </p:sp>
      <p:sp>
        <p:nvSpPr>
          <p:cNvPr id="4" name="Slide Number Placeholder 3"/>
          <p:cNvSpPr>
            <a:spLocks noGrp="1"/>
          </p:cNvSpPr>
          <p:nvPr>
            <p:ph type="sldNum" sz="quarter" idx="10"/>
          </p:nvPr>
        </p:nvSpPr>
        <p:spPr/>
        <p:txBody>
          <a:bodyPr/>
          <a:lstStyle/>
          <a:p>
            <a:fld id="{7692D842-CFD5-2043-8CC1-19609E9D05D9}" type="slidenum">
              <a:rPr lang="en-US" smtClean="0"/>
              <a:t>36</a:t>
            </a:fld>
            <a:endParaRPr lang="en-US" dirty="0"/>
          </a:p>
        </p:txBody>
      </p:sp>
    </p:spTree>
    <p:extLst>
      <p:ext uri="{BB962C8B-B14F-4D97-AF65-F5344CB8AC3E}">
        <p14:creationId xmlns:p14="http://schemas.microsoft.com/office/powerpoint/2010/main" val="388662420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Right! I have briefly</a:t>
            </a:r>
            <a:r>
              <a:rPr lang="en-US" baseline="0" dirty="0"/>
              <a:t> reviewed the five domains of English teachers’ competency framework. I hope it gives teachers like you a good overview and help you think about the kind of professional development we still need.</a:t>
            </a:r>
          </a:p>
          <a:p>
            <a:endParaRPr lang="en-US" baseline="0" dirty="0"/>
          </a:p>
          <a:p>
            <a:r>
              <a:rPr lang="en-US" baseline="0" dirty="0"/>
              <a:t>Now, what does ETCF means for trainers like me and training providers like my university.  This will be the next part of our discussion “Implications of the framework for trainers and training providers”.</a:t>
            </a:r>
            <a:endParaRPr lang="en-US" dirty="0"/>
          </a:p>
        </p:txBody>
      </p:sp>
      <p:sp>
        <p:nvSpPr>
          <p:cNvPr id="4" name="Slide Number Placeholder 3"/>
          <p:cNvSpPr>
            <a:spLocks noGrp="1"/>
          </p:cNvSpPr>
          <p:nvPr>
            <p:ph type="sldNum" sz="quarter" idx="10"/>
          </p:nvPr>
        </p:nvSpPr>
        <p:spPr/>
        <p:txBody>
          <a:bodyPr/>
          <a:lstStyle/>
          <a:p>
            <a:fld id="{7692D842-CFD5-2043-8CC1-19609E9D05D9}" type="slidenum">
              <a:rPr lang="en-US" smtClean="0"/>
              <a:t>37</a:t>
            </a:fld>
            <a:endParaRPr lang="en-US" dirty="0"/>
          </a:p>
        </p:txBody>
      </p:sp>
    </p:spTree>
    <p:extLst>
      <p:ext uri="{BB962C8B-B14F-4D97-AF65-F5344CB8AC3E}">
        <p14:creationId xmlns:p14="http://schemas.microsoft.com/office/powerpoint/2010/main" val="56852277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This framework is intended to be used by teacher trainers from regional centers,</a:t>
            </a:r>
          </a:p>
          <a:p>
            <a:r>
              <a:rPr lang="en-US" sz="1200" b="0" i="0" u="none" strike="noStrike" kern="1200" baseline="0" dirty="0">
                <a:solidFill>
                  <a:schemeClr val="tx1"/>
                </a:solidFill>
                <a:latin typeface="+mn-lt"/>
                <a:ea typeface="+mn-ea"/>
                <a:cs typeface="+mn-cs"/>
              </a:rPr>
              <a:t>universities, and other providers for teacher needs assessment, program and curriculum</a:t>
            </a:r>
          </a:p>
          <a:p>
            <a:r>
              <a:rPr lang="en-US" sz="1200" b="0" i="0" u="none" strike="noStrike" kern="1200" baseline="0" dirty="0">
                <a:solidFill>
                  <a:schemeClr val="tx1"/>
                </a:solidFill>
                <a:latin typeface="+mn-lt"/>
                <a:ea typeface="+mn-ea"/>
                <a:cs typeface="+mn-cs"/>
              </a:rPr>
              <a:t>evaluation, and program and curriculum improvement.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As local tools for teacher assessment and teacher training curriculums, teacher development will become more focused.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Besides, when teacher training providers map their curriculum to the ETCF, a system of ongoing professional development will be created in which DOETS, RFLCs, institutions, and individual teachers can choose a course based upon ETCF-based needs assessment findings. </a:t>
            </a:r>
          </a:p>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692D842-CFD5-2043-8CC1-19609E9D05D9}" type="slidenum">
              <a:rPr lang="en-US" smtClean="0"/>
              <a:t>38</a:t>
            </a:fld>
            <a:endParaRPr lang="en-US" dirty="0"/>
          </a:p>
        </p:txBody>
      </p:sp>
    </p:spTree>
    <p:extLst>
      <p:ext uri="{BB962C8B-B14F-4D97-AF65-F5344CB8AC3E}">
        <p14:creationId xmlns:p14="http://schemas.microsoft.com/office/powerpoint/2010/main" val="330850694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To start with, the framework can be used to support “Continuous Professional Development”.</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Teacher learning needs to take place throughout a teacher’s career. One-time, standalone teacher development workshops with disconnected topics are not adequate to address the needs of teachers.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Therefore, A system of professional development that provides ongoing opportunities for teachers to learn and improve their teaching is needed.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ETCF provides a kind of roadmap for that kind of professional development. </a:t>
            </a:r>
            <a:endParaRPr lang="en-US" dirty="0"/>
          </a:p>
        </p:txBody>
      </p:sp>
      <p:sp>
        <p:nvSpPr>
          <p:cNvPr id="4" name="Slide Number Placeholder 3"/>
          <p:cNvSpPr>
            <a:spLocks noGrp="1"/>
          </p:cNvSpPr>
          <p:nvPr>
            <p:ph type="sldNum" sz="quarter" idx="10"/>
          </p:nvPr>
        </p:nvSpPr>
        <p:spPr/>
        <p:txBody>
          <a:bodyPr/>
          <a:lstStyle/>
          <a:p>
            <a:fld id="{7692D842-CFD5-2043-8CC1-19609E9D05D9}" type="slidenum">
              <a:rPr lang="en-US" smtClean="0"/>
              <a:t>39</a:t>
            </a:fld>
            <a:endParaRPr lang="en-US" dirty="0"/>
          </a:p>
        </p:txBody>
      </p:sp>
    </p:spTree>
    <p:extLst>
      <p:ext uri="{BB962C8B-B14F-4D97-AF65-F5344CB8AC3E}">
        <p14:creationId xmlns:p14="http://schemas.microsoft.com/office/powerpoint/2010/main" val="3531562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Inside each domain, there are 2 to 6 competencies.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For example, in domain 2 “Knowledge of teaching”, we have a  for Lesson planning: “Teachers understand and able to plan effective lessons”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In each , there are a number of performance indicators like these.</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OK. Now let’s explore domain 1.</a:t>
            </a:r>
            <a:endParaRPr lang="en-US" dirty="0"/>
          </a:p>
        </p:txBody>
      </p:sp>
      <p:sp>
        <p:nvSpPr>
          <p:cNvPr id="4" name="Slide Number Placeholder 3"/>
          <p:cNvSpPr>
            <a:spLocks noGrp="1"/>
          </p:cNvSpPr>
          <p:nvPr>
            <p:ph type="sldNum" sz="quarter" idx="10"/>
          </p:nvPr>
        </p:nvSpPr>
        <p:spPr/>
        <p:txBody>
          <a:bodyPr/>
          <a:lstStyle/>
          <a:p>
            <a:fld id="{7692D842-CFD5-2043-8CC1-19609E9D05D9}" type="slidenum">
              <a:rPr lang="en-US" smtClean="0"/>
              <a:t>4</a:t>
            </a:fld>
            <a:endParaRPr lang="en-US" dirty="0"/>
          </a:p>
        </p:txBody>
      </p:sp>
    </p:spTree>
    <p:extLst>
      <p:ext uri="{BB962C8B-B14F-4D97-AF65-F5344CB8AC3E}">
        <p14:creationId xmlns:p14="http://schemas.microsoft.com/office/powerpoint/2010/main" val="413775515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Secondly, the ETCF can help to serve as a roadmap for ongoing teacher development if teacher training providers “map” their training curriculum to the ETCF. As courses are mapped to the ETCF, each program or course will have a description showing the Domains and specific Competencies the training course will address.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Courses can then be mapped to a broader teacher development scheme - a kind of graduated teacher development that individual teachers and DOETs can choose for specific teachers at specific times.</a:t>
            </a:r>
            <a:endParaRPr lang="en-US" dirty="0"/>
          </a:p>
        </p:txBody>
      </p:sp>
      <p:sp>
        <p:nvSpPr>
          <p:cNvPr id="4" name="Slide Number Placeholder 3"/>
          <p:cNvSpPr>
            <a:spLocks noGrp="1"/>
          </p:cNvSpPr>
          <p:nvPr>
            <p:ph type="sldNum" sz="quarter" idx="10"/>
          </p:nvPr>
        </p:nvSpPr>
        <p:spPr/>
        <p:txBody>
          <a:bodyPr/>
          <a:lstStyle/>
          <a:p>
            <a:fld id="{7692D842-CFD5-2043-8CC1-19609E9D05D9}" type="slidenum">
              <a:rPr lang="en-US" smtClean="0"/>
              <a:t>40</a:t>
            </a:fld>
            <a:endParaRPr lang="en-US" dirty="0"/>
          </a:p>
        </p:txBody>
      </p:sp>
    </p:spTree>
    <p:extLst>
      <p:ext uri="{BB962C8B-B14F-4D97-AF65-F5344CB8AC3E}">
        <p14:creationId xmlns:p14="http://schemas.microsoft.com/office/powerpoint/2010/main" val="353156287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Thirdly, as training curriculum is mapped to the ETCF, assessments also need to be linked to the outcomes expressed by the Vision, Domains, and Competencies.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performance indicators that are included in the ETCF may be used, or local trainers and training providers may create performance indicators that more accurately show evidence of understanding.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 useful approach to assessment begins with program or course curriculum that is created using “backward design” where outcomes and acceptable evidence of</a:t>
            </a:r>
          </a:p>
          <a:p>
            <a:r>
              <a:rPr lang="en-US" sz="1200" b="0" i="0" u="none" strike="noStrike" kern="1200" baseline="0" dirty="0">
                <a:solidFill>
                  <a:schemeClr val="tx1"/>
                </a:solidFill>
                <a:latin typeface="+mn-lt"/>
                <a:ea typeface="+mn-ea"/>
                <a:cs typeface="+mn-cs"/>
              </a:rPr>
              <a:t> are first identified, then assessments are created to measure that.</a:t>
            </a:r>
            <a:endParaRPr lang="en-US" dirty="0"/>
          </a:p>
        </p:txBody>
      </p:sp>
      <p:sp>
        <p:nvSpPr>
          <p:cNvPr id="4" name="Slide Number Placeholder 3"/>
          <p:cNvSpPr>
            <a:spLocks noGrp="1"/>
          </p:cNvSpPr>
          <p:nvPr>
            <p:ph type="sldNum" sz="quarter" idx="10"/>
          </p:nvPr>
        </p:nvSpPr>
        <p:spPr/>
        <p:txBody>
          <a:bodyPr/>
          <a:lstStyle/>
          <a:p>
            <a:fld id="{7692D842-CFD5-2043-8CC1-19609E9D05D9}" type="slidenum">
              <a:rPr lang="en-US" smtClean="0"/>
              <a:t>41</a:t>
            </a:fld>
            <a:endParaRPr lang="en-US" dirty="0"/>
          </a:p>
        </p:txBody>
      </p:sp>
    </p:spTree>
    <p:extLst>
      <p:ext uri="{BB962C8B-B14F-4D97-AF65-F5344CB8AC3E}">
        <p14:creationId xmlns:p14="http://schemas.microsoft.com/office/powerpoint/2010/main" val="353156287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Next, experiential learning is an important part of the ETCF.  As a result, teacher development programs need to give teachers the opportunity to experience the values, processes, and activities that they are being expected to use in their classrooms, and to learn new classroom behaviors and roles in order to effectively model and teach these new behaviors and skills to their students.</a:t>
            </a:r>
            <a:endParaRPr lang="en-US" dirty="0"/>
          </a:p>
        </p:txBody>
      </p:sp>
      <p:sp>
        <p:nvSpPr>
          <p:cNvPr id="4" name="Slide Number Placeholder 3"/>
          <p:cNvSpPr>
            <a:spLocks noGrp="1"/>
          </p:cNvSpPr>
          <p:nvPr>
            <p:ph type="sldNum" sz="quarter" idx="10"/>
          </p:nvPr>
        </p:nvSpPr>
        <p:spPr/>
        <p:txBody>
          <a:bodyPr/>
          <a:lstStyle/>
          <a:p>
            <a:fld id="{7692D842-CFD5-2043-8CC1-19609E9D05D9}" type="slidenum">
              <a:rPr lang="en-US" smtClean="0"/>
              <a:t>42</a:t>
            </a:fld>
            <a:endParaRPr lang="en-US" dirty="0"/>
          </a:p>
        </p:txBody>
      </p:sp>
    </p:spTree>
    <p:extLst>
      <p:ext uri="{BB962C8B-B14F-4D97-AF65-F5344CB8AC3E}">
        <p14:creationId xmlns:p14="http://schemas.microsoft.com/office/powerpoint/2010/main" val="353156287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Research suggests that effective teacher learning is connected to the realities of teachers’ practice. Learning in and from practice means that teacher development needs to happen in teachers classrooms as well as at universities.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This connection to classrooms can take place through activities such as video reflections, peer-observations, mentoring partnerships, reflection on lesson plans, or</a:t>
            </a:r>
          </a:p>
          <a:p>
            <a:r>
              <a:rPr lang="en-US" sz="1200" b="0" i="0" u="none" strike="noStrike" kern="1200" baseline="0" dirty="0">
                <a:solidFill>
                  <a:schemeClr val="tx1"/>
                </a:solidFill>
                <a:latin typeface="+mn-lt"/>
                <a:ea typeface="+mn-ea"/>
                <a:cs typeface="+mn-cs"/>
              </a:rPr>
              <a:t>pursuing teaching questions through small action research projects, etc.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Teacher development hosted at universities also needs to bring the classroom into the teacher training with activities such as examining case studies, sharing student work samples, or viewing and reflecting on teaching video observations.</a:t>
            </a:r>
            <a:endParaRPr lang="en-US" dirty="0"/>
          </a:p>
        </p:txBody>
      </p:sp>
      <p:sp>
        <p:nvSpPr>
          <p:cNvPr id="4" name="Slide Number Placeholder 3"/>
          <p:cNvSpPr>
            <a:spLocks noGrp="1"/>
          </p:cNvSpPr>
          <p:nvPr>
            <p:ph type="sldNum" sz="quarter" idx="10"/>
          </p:nvPr>
        </p:nvSpPr>
        <p:spPr/>
        <p:txBody>
          <a:bodyPr/>
          <a:lstStyle/>
          <a:p>
            <a:fld id="{7692D842-CFD5-2043-8CC1-19609E9D05D9}" type="slidenum">
              <a:rPr lang="en-US" smtClean="0"/>
              <a:t>43</a:t>
            </a:fld>
            <a:endParaRPr lang="en-US" dirty="0"/>
          </a:p>
        </p:txBody>
      </p:sp>
    </p:spTree>
    <p:extLst>
      <p:ext uri="{BB962C8B-B14F-4D97-AF65-F5344CB8AC3E}">
        <p14:creationId xmlns:p14="http://schemas.microsoft.com/office/powerpoint/2010/main" val="353156287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training institutions can also develop links with local primary and secondary schools to create model schools.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These schools need to nurture leadership that supports contemporary approaches to teaching and learning and embraces new practices. Teachers from model schools can be mentored by university trainers, and nurtured as teacher-leaders to mentor others in their district. These model schools would also provide rich contexts for trainers.</a:t>
            </a:r>
            <a:endParaRPr lang="en-US" dirty="0"/>
          </a:p>
        </p:txBody>
      </p:sp>
      <p:sp>
        <p:nvSpPr>
          <p:cNvPr id="4" name="Slide Number Placeholder 3"/>
          <p:cNvSpPr>
            <a:spLocks noGrp="1"/>
          </p:cNvSpPr>
          <p:nvPr>
            <p:ph type="sldNum" sz="quarter" idx="10"/>
          </p:nvPr>
        </p:nvSpPr>
        <p:spPr/>
        <p:txBody>
          <a:bodyPr/>
          <a:lstStyle/>
          <a:p>
            <a:fld id="{7692D842-CFD5-2043-8CC1-19609E9D05D9}" type="slidenum">
              <a:rPr lang="en-US" smtClean="0"/>
              <a:t>44</a:t>
            </a:fld>
            <a:endParaRPr lang="en-US" dirty="0"/>
          </a:p>
        </p:txBody>
      </p:sp>
    </p:spTree>
    <p:extLst>
      <p:ext uri="{BB962C8B-B14F-4D97-AF65-F5344CB8AC3E}">
        <p14:creationId xmlns:p14="http://schemas.microsoft.com/office/powerpoint/2010/main" val="353156287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Regional Foreign Language Centers and other in-service teacher training providers should also incorporate the notion of professional learning communities where teachers come together in communities of practice.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Communities of practice or teacher learning circles, or study groups are ways in which beginning teachers can be</a:t>
            </a:r>
          </a:p>
          <a:p>
            <a:r>
              <a:rPr lang="en-US" sz="1200" b="0" i="0" u="none" strike="noStrike" kern="1200" baseline="0" dirty="0">
                <a:solidFill>
                  <a:schemeClr val="tx1"/>
                </a:solidFill>
                <a:latin typeface="+mn-lt"/>
                <a:ea typeface="+mn-ea"/>
                <a:cs typeface="+mn-cs"/>
              </a:rPr>
              <a:t>mentored by more experienced teachers while they explore an area of their teaching practice.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They can use the ETCF as a way to choose a focus for their discussion or reading. These communities of practice could be implemented first in model schools that are linked to regional centers or other major universities where innovative teaching practices are encouraged and supported by university mentors. </a:t>
            </a:r>
            <a:endParaRPr lang="en-US" dirty="0"/>
          </a:p>
        </p:txBody>
      </p:sp>
      <p:sp>
        <p:nvSpPr>
          <p:cNvPr id="4" name="Slide Number Placeholder 3"/>
          <p:cNvSpPr>
            <a:spLocks noGrp="1"/>
          </p:cNvSpPr>
          <p:nvPr>
            <p:ph type="sldNum" sz="quarter" idx="10"/>
          </p:nvPr>
        </p:nvSpPr>
        <p:spPr/>
        <p:txBody>
          <a:bodyPr/>
          <a:lstStyle/>
          <a:p>
            <a:fld id="{7692D842-CFD5-2043-8CC1-19609E9D05D9}" type="slidenum">
              <a:rPr lang="en-US" smtClean="0"/>
              <a:t>45</a:t>
            </a:fld>
            <a:endParaRPr lang="en-US" dirty="0"/>
          </a:p>
        </p:txBody>
      </p:sp>
    </p:spTree>
    <p:extLst>
      <p:ext uri="{BB962C8B-B14F-4D97-AF65-F5344CB8AC3E}">
        <p14:creationId xmlns:p14="http://schemas.microsoft.com/office/powerpoint/2010/main" val="353156287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To bring my ETCF introduction to the conclusion, we hope that when the ETCF is used to map the content, processes, outcomes and assessments of</a:t>
            </a:r>
          </a:p>
          <a:p>
            <a:r>
              <a:rPr lang="en-US" sz="1200" b="0" i="0" u="none" strike="noStrike" kern="1200" baseline="0" dirty="0">
                <a:solidFill>
                  <a:schemeClr val="tx1"/>
                </a:solidFill>
                <a:latin typeface="+mn-lt"/>
                <a:ea typeface="+mn-ea"/>
                <a:cs typeface="+mn-cs"/>
              </a:rPr>
              <a:t>teacher training, English teacher development will become more focused throughout Vietnam.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In addition, when teacher training uses ETCF processes and highlights ETCF values, teachers will be apprenticed in new classroom behaviors, and become better equipped to teach their students in new ways.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Thank you very much for your watching.</a:t>
            </a:r>
          </a:p>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692D842-CFD5-2043-8CC1-19609E9D05D9}" type="slidenum">
              <a:rPr lang="en-US" smtClean="0"/>
              <a:t>46</a:t>
            </a:fld>
            <a:endParaRPr lang="en-US" dirty="0"/>
          </a:p>
        </p:txBody>
      </p:sp>
    </p:spTree>
    <p:extLst>
      <p:ext uri="{BB962C8B-B14F-4D97-AF65-F5344CB8AC3E}">
        <p14:creationId xmlns:p14="http://schemas.microsoft.com/office/powerpoint/2010/main" val="221482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Domain 1 represents subject matter knowledge for teaching. </a:t>
            </a:r>
          </a:p>
          <a:p>
            <a:endParaRPr lang="en-US" sz="1200" b="0" i="1" u="none" strike="noStrike" kern="1200" baseline="0" dirty="0">
              <a:solidFill>
                <a:schemeClr val="tx1"/>
              </a:solidFill>
              <a:latin typeface="+mn-lt"/>
              <a:ea typeface="+mn-ea"/>
              <a:cs typeface="+mn-cs"/>
            </a:endParaRPr>
          </a:p>
          <a:p>
            <a:r>
              <a:rPr lang="en-US" sz="1200" b="0" i="1" u="none" strike="noStrike" kern="1200" baseline="0" dirty="0">
                <a:solidFill>
                  <a:schemeClr val="tx1"/>
                </a:solidFill>
                <a:latin typeface="+mn-lt"/>
                <a:ea typeface="+mn-ea"/>
                <a:cs typeface="+mn-cs"/>
              </a:rPr>
              <a:t>First, teachers demonstrate proficiency in the target language at an appropriate level on the</a:t>
            </a:r>
          </a:p>
          <a:p>
            <a:r>
              <a:rPr lang="en-US" sz="1200" b="0" i="1" u="none" strike="noStrike" kern="1200" baseline="0" dirty="0">
                <a:solidFill>
                  <a:schemeClr val="tx1"/>
                </a:solidFill>
                <a:latin typeface="+mn-lt"/>
                <a:ea typeface="+mn-ea"/>
                <a:cs typeface="+mn-cs"/>
              </a:rPr>
              <a:t>Common European Framework of Reference (CEF) and seek opportunities to</a:t>
            </a:r>
          </a:p>
          <a:p>
            <a:r>
              <a:rPr lang="en-US" sz="1200" b="0" i="1" u="none" strike="noStrike" kern="1200" baseline="0" dirty="0">
                <a:solidFill>
                  <a:schemeClr val="tx1"/>
                </a:solidFill>
                <a:latin typeface="+mn-lt"/>
                <a:ea typeface="+mn-ea"/>
                <a:cs typeface="+mn-cs"/>
              </a:rPr>
              <a:t>strengthen their proficiency .</a:t>
            </a:r>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692D842-CFD5-2043-8CC1-19609E9D05D9}" type="slidenum">
              <a:rPr lang="en-US" smtClean="0"/>
              <a:t>5</a:t>
            </a:fld>
            <a:endParaRPr lang="en-US" dirty="0"/>
          </a:p>
        </p:txBody>
      </p:sp>
    </p:spTree>
    <p:extLst>
      <p:ext uri="{BB962C8B-B14F-4D97-AF65-F5344CB8AC3E}">
        <p14:creationId xmlns:p14="http://schemas.microsoft.com/office/powerpoint/2010/main" val="3886624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Besides, </a:t>
            </a:r>
            <a:r>
              <a:rPr lang="en-US" sz="1200" b="0" i="1" u="none" strike="noStrike" kern="1200" baseline="0" dirty="0">
                <a:solidFill>
                  <a:schemeClr val="tx1"/>
                </a:solidFill>
                <a:latin typeface="+mn-lt"/>
                <a:ea typeface="+mn-ea"/>
                <a:cs typeface="+mn-cs"/>
              </a:rPr>
              <a:t>Teachers should understand the Common European Framework of Reference proficiency descriptors</a:t>
            </a:r>
          </a:p>
          <a:p>
            <a:r>
              <a:rPr lang="en-US" sz="1200" b="0" i="1" u="none" strike="noStrike" kern="1200" baseline="0" dirty="0">
                <a:solidFill>
                  <a:schemeClr val="tx1"/>
                </a:solidFill>
                <a:latin typeface="+mn-lt"/>
                <a:ea typeface="+mn-ea"/>
                <a:cs typeface="+mn-cs"/>
              </a:rPr>
              <a:t>at the levels that apply to their students, and are able to apply that understanding to their</a:t>
            </a:r>
          </a:p>
          <a:p>
            <a:r>
              <a:rPr lang="en-US" sz="1200" b="0" i="1" u="none" strike="noStrike" kern="1200" baseline="0" dirty="0">
                <a:solidFill>
                  <a:schemeClr val="tx1"/>
                </a:solidFill>
                <a:latin typeface="+mn-lt"/>
                <a:ea typeface="+mn-ea"/>
                <a:cs typeface="+mn-cs"/>
              </a:rPr>
              <a:t>teaching practice.</a:t>
            </a:r>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692D842-CFD5-2043-8CC1-19609E9D05D9}" type="slidenum">
              <a:rPr lang="en-US" smtClean="0"/>
              <a:t>6</a:t>
            </a:fld>
            <a:endParaRPr lang="en-US" dirty="0"/>
          </a:p>
        </p:txBody>
      </p:sp>
    </p:spTree>
    <p:extLst>
      <p:ext uri="{BB962C8B-B14F-4D97-AF65-F5344CB8AC3E}">
        <p14:creationId xmlns:p14="http://schemas.microsoft.com/office/powerpoint/2010/main" val="38866242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u="none" strike="noStrike" kern="1200" baseline="0" dirty="0">
                <a:solidFill>
                  <a:schemeClr val="tx1"/>
                </a:solidFill>
                <a:latin typeface="+mn-lt"/>
                <a:ea typeface="+mn-ea"/>
                <a:cs typeface="+mn-cs"/>
              </a:rPr>
              <a:t>Secondly, teachers adequately understand English sounds, word parts, word meanings, and word order</a:t>
            </a:r>
          </a:p>
          <a:p>
            <a:r>
              <a:rPr lang="en-US" sz="1200" b="0" i="1" u="none" strike="noStrike" kern="1200" baseline="0" dirty="0">
                <a:solidFill>
                  <a:schemeClr val="tx1"/>
                </a:solidFill>
                <a:latin typeface="+mn-lt"/>
                <a:ea typeface="+mn-ea"/>
                <a:cs typeface="+mn-cs"/>
              </a:rPr>
              <a:t>and how to teach the language system at the primary or secondary level.</a:t>
            </a:r>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692D842-CFD5-2043-8CC1-19609E9D05D9}" type="slidenum">
              <a:rPr lang="en-US" smtClean="0"/>
              <a:t>7</a:t>
            </a:fld>
            <a:endParaRPr lang="en-US" dirty="0"/>
          </a:p>
        </p:txBody>
      </p:sp>
    </p:spTree>
    <p:extLst>
      <p:ext uri="{BB962C8B-B14F-4D97-AF65-F5344CB8AC3E}">
        <p14:creationId xmlns:p14="http://schemas.microsoft.com/office/powerpoint/2010/main" val="38866242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u="none" strike="noStrike" kern="1200" baseline="0" dirty="0">
                <a:solidFill>
                  <a:schemeClr val="tx1"/>
                </a:solidFill>
                <a:latin typeface="+mn-lt"/>
                <a:ea typeface="+mn-ea"/>
                <a:cs typeface="+mn-cs"/>
              </a:rPr>
              <a:t>Thirdly, Teachers know and are able to apply knowledge about how languages are learned to</a:t>
            </a:r>
          </a:p>
          <a:p>
            <a:r>
              <a:rPr lang="en-US" sz="1200" b="0" i="1" u="none" strike="noStrike" kern="1200" baseline="0" dirty="0">
                <a:solidFill>
                  <a:schemeClr val="tx1"/>
                </a:solidFill>
                <a:latin typeface="+mn-lt"/>
                <a:ea typeface="+mn-ea"/>
                <a:cs typeface="+mn-cs"/>
              </a:rPr>
              <a:t>their own language learning and to their teaching.</a:t>
            </a:r>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692D842-CFD5-2043-8CC1-19609E9D05D9}" type="slidenum">
              <a:rPr lang="en-US" smtClean="0"/>
              <a:t>8</a:t>
            </a:fld>
            <a:endParaRPr lang="en-US" dirty="0"/>
          </a:p>
        </p:txBody>
      </p:sp>
    </p:spTree>
    <p:extLst>
      <p:ext uri="{BB962C8B-B14F-4D97-AF65-F5344CB8AC3E}">
        <p14:creationId xmlns:p14="http://schemas.microsoft.com/office/powerpoint/2010/main" val="38866242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Fourthly, </a:t>
            </a:r>
            <a:r>
              <a:rPr lang="en-US" sz="1200" b="0" i="1" u="none" strike="noStrike" kern="1200" baseline="0" dirty="0">
                <a:solidFill>
                  <a:schemeClr val="tx1"/>
                </a:solidFill>
                <a:latin typeface="+mn-lt"/>
                <a:ea typeface="+mn-ea"/>
                <a:cs typeface="+mn-cs"/>
              </a:rPr>
              <a:t>Teachers know and embed knowledge of target-language cultures into their teaching</a:t>
            </a:r>
          </a:p>
          <a:p>
            <a:r>
              <a:rPr lang="en-US" sz="1200" b="0" i="1" u="none" strike="noStrike" kern="1200" baseline="0" dirty="0">
                <a:solidFill>
                  <a:schemeClr val="tx1"/>
                </a:solidFill>
                <a:latin typeface="+mn-lt"/>
                <a:ea typeface="+mn-ea"/>
                <a:cs typeface="+mn-cs"/>
              </a:rPr>
              <a:t>and examine them in light of Vietnamese culture for understanding and empathy.</a:t>
            </a:r>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692D842-CFD5-2043-8CC1-19609E9D05D9}" type="slidenum">
              <a:rPr lang="en-US" smtClean="0"/>
              <a:t>9</a:t>
            </a:fld>
            <a:endParaRPr lang="en-US" dirty="0"/>
          </a:p>
        </p:txBody>
      </p:sp>
    </p:spTree>
    <p:extLst>
      <p:ext uri="{BB962C8B-B14F-4D97-AF65-F5344CB8AC3E}">
        <p14:creationId xmlns:p14="http://schemas.microsoft.com/office/powerpoint/2010/main" val="3886624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79812" y="2514600"/>
            <a:ext cx="5683624" cy="2262781"/>
          </a:xfrm>
        </p:spPr>
        <p:txBody>
          <a:bodyPr anchor="b">
            <a:normAutofit/>
          </a:bodyPr>
          <a:lstStyle>
            <a:lvl1pPr>
              <a:defRPr sz="5400"/>
            </a:lvl1pPr>
          </a:lstStyle>
          <a:p>
            <a:r>
              <a:rPr lang="vi-VN" dirty="0"/>
              <a:t>Click to edit Master title style</a:t>
            </a:r>
            <a:endParaRPr lang="en-US" dirty="0"/>
          </a:p>
        </p:txBody>
      </p:sp>
      <p:sp>
        <p:nvSpPr>
          <p:cNvPr id="3" name="Subtitle 2"/>
          <p:cNvSpPr>
            <a:spLocks noGrp="1"/>
          </p:cNvSpPr>
          <p:nvPr>
            <p:ph type="subTitle" idx="1"/>
          </p:nvPr>
        </p:nvSpPr>
        <p:spPr>
          <a:xfrm>
            <a:off x="2079813" y="4777379"/>
            <a:ext cx="5683624" cy="1126283"/>
          </a:xfrm>
        </p:spPr>
        <p:txBody>
          <a:bodyPr anchor="t">
            <a:normAutofit/>
          </a:bodyPr>
          <a:lstStyle>
            <a:lvl1pPr marL="0" indent="0" algn="l">
              <a:buNone/>
              <a:defRPr sz="240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vi-VN" dirty="0"/>
              <a:t>Click to edit Master subtitle style</a:t>
            </a:r>
            <a:endParaRPr lang="en-US" dirty="0"/>
          </a:p>
        </p:txBody>
      </p:sp>
      <p:sp>
        <p:nvSpPr>
          <p:cNvPr id="4" name="Date Placeholder 3"/>
          <p:cNvSpPr>
            <a:spLocks noGrp="1"/>
          </p:cNvSpPr>
          <p:nvPr>
            <p:ph type="dt" sz="half" idx="10"/>
          </p:nvPr>
        </p:nvSpPr>
        <p:spPr/>
        <p:txBody>
          <a:bodyPr/>
          <a:lstStyle/>
          <a:p>
            <a:fld id="{919F6684-284F-7A48-A0EE-38F0E53AD546}" type="datetimeFigureOut">
              <a:rPr lang="en-US" smtClean="0"/>
              <a:t>3/12/22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5CFFAB0-A729-E742-8710-C6DFD3EFC91A}" type="slidenum">
              <a:rPr lang="en-US" smtClean="0"/>
              <a:t>‹#›</a:t>
            </a:fld>
            <a:endParaRPr lang="en-US" dirty="0"/>
          </a:p>
        </p:txBody>
      </p:sp>
    </p:spTree>
    <p:extLst>
      <p:ext uri="{BB962C8B-B14F-4D97-AF65-F5344CB8AC3E}">
        <p14:creationId xmlns:p14="http://schemas.microsoft.com/office/powerpoint/2010/main" val="2133499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vi-VN"/>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Click to edit Master text styles</a:t>
            </a:r>
          </a:p>
        </p:txBody>
      </p:sp>
      <p:sp>
        <p:nvSpPr>
          <p:cNvPr id="4" name="Date Placeholder 3"/>
          <p:cNvSpPr>
            <a:spLocks noGrp="1"/>
          </p:cNvSpPr>
          <p:nvPr>
            <p:ph type="dt" sz="half" idx="10"/>
          </p:nvPr>
        </p:nvSpPr>
        <p:spPr/>
        <p:txBody>
          <a:bodyPr/>
          <a:lstStyle/>
          <a:p>
            <a:fld id="{919F6684-284F-7A48-A0EE-38F0E53AD546}" type="datetimeFigureOut">
              <a:rPr lang="en-US" smtClean="0"/>
              <a:t>3/12/22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5CFFAB0-A729-E742-8710-C6DFD3EFC91A}" type="slidenum">
              <a:rPr lang="en-US" smtClean="0"/>
              <a:t>‹#›</a:t>
            </a:fld>
            <a:endParaRPr lang="en-US" dirty="0"/>
          </a:p>
        </p:txBody>
      </p:sp>
    </p:spTree>
    <p:extLst>
      <p:ext uri="{BB962C8B-B14F-4D97-AF65-F5344CB8AC3E}">
        <p14:creationId xmlns:p14="http://schemas.microsoft.com/office/powerpoint/2010/main" val="241944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vi-VN"/>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vi-VN"/>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Click to edit Master text styles</a:t>
            </a:r>
          </a:p>
        </p:txBody>
      </p:sp>
      <p:sp>
        <p:nvSpPr>
          <p:cNvPr id="4" name="Date Placeholder 3"/>
          <p:cNvSpPr>
            <a:spLocks noGrp="1"/>
          </p:cNvSpPr>
          <p:nvPr>
            <p:ph type="dt" sz="half" idx="10"/>
          </p:nvPr>
        </p:nvSpPr>
        <p:spPr/>
        <p:txBody>
          <a:bodyPr/>
          <a:lstStyle/>
          <a:p>
            <a:fld id="{919F6684-284F-7A48-A0EE-38F0E53AD546}" type="datetimeFigureOut">
              <a:rPr lang="en-US" smtClean="0"/>
              <a:t>3/12/22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5CFFAB0-A729-E742-8710-C6DFD3EFC91A}"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651794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vi-VN"/>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vi-VN"/>
              <a:t>Click to edit Master text styles</a:t>
            </a:r>
          </a:p>
        </p:txBody>
      </p:sp>
      <p:sp>
        <p:nvSpPr>
          <p:cNvPr id="5" name="Date Placeholder 4"/>
          <p:cNvSpPr>
            <a:spLocks noGrp="1"/>
          </p:cNvSpPr>
          <p:nvPr>
            <p:ph type="dt" sz="half" idx="10"/>
          </p:nvPr>
        </p:nvSpPr>
        <p:spPr/>
        <p:txBody>
          <a:bodyPr/>
          <a:lstStyle/>
          <a:p>
            <a:fld id="{919F6684-284F-7A48-A0EE-38F0E53AD546}" type="datetimeFigureOut">
              <a:rPr lang="en-US" smtClean="0"/>
              <a:t>3/12/22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5CFFAB0-A729-E742-8710-C6DFD3EFC91A}" type="slidenum">
              <a:rPr lang="en-US" smtClean="0"/>
              <a:t>‹#›</a:t>
            </a:fld>
            <a:endParaRPr lang="en-US" dirty="0"/>
          </a:p>
        </p:txBody>
      </p:sp>
    </p:spTree>
    <p:extLst>
      <p:ext uri="{BB962C8B-B14F-4D97-AF65-F5344CB8AC3E}">
        <p14:creationId xmlns:p14="http://schemas.microsoft.com/office/powerpoint/2010/main" val="20222133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vi-VN"/>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vi-VN"/>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vi-VN"/>
              <a:t>Click to edit Master text styles</a:t>
            </a:r>
          </a:p>
        </p:txBody>
      </p:sp>
      <p:sp>
        <p:nvSpPr>
          <p:cNvPr id="5" name="Date Placeholder 4"/>
          <p:cNvSpPr>
            <a:spLocks noGrp="1"/>
          </p:cNvSpPr>
          <p:nvPr>
            <p:ph type="dt" sz="half" idx="10"/>
          </p:nvPr>
        </p:nvSpPr>
        <p:spPr/>
        <p:txBody>
          <a:bodyPr/>
          <a:lstStyle/>
          <a:p>
            <a:fld id="{919F6684-284F-7A48-A0EE-38F0E53AD546}" type="datetimeFigureOut">
              <a:rPr lang="en-US" smtClean="0"/>
              <a:t>3/12/22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5CFFAB0-A729-E742-8710-C6DFD3EFC91A}"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11875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vi-VN"/>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vi-VN"/>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vi-VN"/>
              <a:t>Click to edit Master text styles</a:t>
            </a:r>
          </a:p>
        </p:txBody>
      </p:sp>
      <p:sp>
        <p:nvSpPr>
          <p:cNvPr id="5" name="Date Placeholder 4"/>
          <p:cNvSpPr>
            <a:spLocks noGrp="1"/>
          </p:cNvSpPr>
          <p:nvPr>
            <p:ph type="dt" sz="half" idx="10"/>
          </p:nvPr>
        </p:nvSpPr>
        <p:spPr/>
        <p:txBody>
          <a:bodyPr/>
          <a:lstStyle/>
          <a:p>
            <a:fld id="{919F6684-284F-7A48-A0EE-38F0E53AD546}" type="datetimeFigureOut">
              <a:rPr lang="en-US" smtClean="0"/>
              <a:t>3/12/22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5CFFAB0-A729-E742-8710-C6DFD3EFC91A}" type="slidenum">
              <a:rPr lang="en-US" smtClean="0"/>
              <a:t>‹#›</a:t>
            </a:fld>
            <a:endParaRPr lang="en-US" dirty="0"/>
          </a:p>
        </p:txBody>
      </p:sp>
    </p:spTree>
    <p:extLst>
      <p:ext uri="{BB962C8B-B14F-4D97-AF65-F5344CB8AC3E}">
        <p14:creationId xmlns:p14="http://schemas.microsoft.com/office/powerpoint/2010/main" val="14311272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vi-VN"/>
              <a:t>Click to edit Master text styles</a:t>
            </a:r>
          </a:p>
          <a:p>
            <a:pPr lvl="1"/>
            <a:r>
              <a:rPr lang="vi-VN"/>
              <a:t>Second level</a:t>
            </a:r>
          </a:p>
          <a:p>
            <a:pPr lvl="2"/>
            <a:r>
              <a:rPr lang="vi-VN"/>
              <a:t>Third level</a:t>
            </a:r>
          </a:p>
          <a:p>
            <a:pPr lvl="3"/>
            <a:r>
              <a:rPr lang="vi-VN"/>
              <a:t>Fourth level</a:t>
            </a:r>
          </a:p>
          <a:p>
            <a:pPr lvl="4"/>
            <a:r>
              <a:rPr lang="vi-VN"/>
              <a:t>Fifth level</a:t>
            </a:r>
            <a:endParaRPr lang="en-US" dirty="0"/>
          </a:p>
        </p:txBody>
      </p:sp>
      <p:sp>
        <p:nvSpPr>
          <p:cNvPr id="4" name="Date Placeholder 3"/>
          <p:cNvSpPr>
            <a:spLocks noGrp="1"/>
          </p:cNvSpPr>
          <p:nvPr>
            <p:ph type="dt" sz="half" idx="10"/>
          </p:nvPr>
        </p:nvSpPr>
        <p:spPr/>
        <p:txBody>
          <a:bodyPr/>
          <a:lstStyle/>
          <a:p>
            <a:fld id="{919F6684-284F-7A48-A0EE-38F0E53AD546}" type="datetimeFigureOut">
              <a:rPr lang="en-US" smtClean="0"/>
              <a:t>3/12/22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5CFFAB0-A729-E742-8710-C6DFD3EFC91A}" type="slidenum">
              <a:rPr lang="en-US" smtClean="0"/>
              <a:t>‹#›</a:t>
            </a:fld>
            <a:endParaRPr lang="en-US" dirty="0"/>
          </a:p>
        </p:txBody>
      </p:sp>
    </p:spTree>
    <p:extLst>
      <p:ext uri="{BB962C8B-B14F-4D97-AF65-F5344CB8AC3E}">
        <p14:creationId xmlns:p14="http://schemas.microsoft.com/office/powerpoint/2010/main" val="15290883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vi-VN"/>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vi-VN"/>
              <a:t>Click to edit Master text styles</a:t>
            </a:r>
          </a:p>
          <a:p>
            <a:pPr lvl="1"/>
            <a:r>
              <a:rPr lang="vi-VN"/>
              <a:t>Second level</a:t>
            </a:r>
          </a:p>
          <a:p>
            <a:pPr lvl="2"/>
            <a:r>
              <a:rPr lang="vi-VN"/>
              <a:t>Third level</a:t>
            </a:r>
          </a:p>
          <a:p>
            <a:pPr lvl="3"/>
            <a:r>
              <a:rPr lang="vi-VN"/>
              <a:t>Fourth level</a:t>
            </a:r>
          </a:p>
          <a:p>
            <a:pPr lvl="4"/>
            <a:r>
              <a:rPr lang="vi-VN"/>
              <a:t>Fifth level</a:t>
            </a:r>
            <a:endParaRPr lang="en-US" dirty="0"/>
          </a:p>
        </p:txBody>
      </p:sp>
      <p:sp>
        <p:nvSpPr>
          <p:cNvPr id="4" name="Date Placeholder 3"/>
          <p:cNvSpPr>
            <a:spLocks noGrp="1"/>
          </p:cNvSpPr>
          <p:nvPr>
            <p:ph type="dt" sz="half" idx="10"/>
          </p:nvPr>
        </p:nvSpPr>
        <p:spPr/>
        <p:txBody>
          <a:bodyPr/>
          <a:lstStyle/>
          <a:p>
            <a:fld id="{919F6684-284F-7A48-A0EE-38F0E53AD546}" type="datetimeFigureOut">
              <a:rPr lang="en-US" smtClean="0"/>
              <a:t>3/12/22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5CFFAB0-A729-E742-8710-C6DFD3EFC91A}" type="slidenum">
              <a:rPr lang="en-US" smtClean="0"/>
              <a:t>‹#›</a:t>
            </a:fld>
            <a:endParaRPr lang="en-US" dirty="0"/>
          </a:p>
        </p:txBody>
      </p:sp>
    </p:spTree>
    <p:extLst>
      <p:ext uri="{BB962C8B-B14F-4D97-AF65-F5344CB8AC3E}">
        <p14:creationId xmlns:p14="http://schemas.microsoft.com/office/powerpoint/2010/main" val="936160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19F6684-284F-7A48-A0EE-38F0E53AD546}" type="datetimeFigureOut">
              <a:rPr lang="en-US" smtClean="0"/>
              <a:t>3/12/22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CFFAB0-A729-E742-8710-C6DFD3EFC91A}" type="slidenum">
              <a:rPr lang="en-US" smtClean="0"/>
              <a:t>‹#›</a:t>
            </a:fld>
            <a:endParaRPr lang="en-US" dirty="0"/>
          </a:p>
        </p:txBody>
      </p:sp>
    </p:spTree>
    <p:extLst>
      <p:ext uri="{BB962C8B-B14F-4D97-AF65-F5344CB8AC3E}">
        <p14:creationId xmlns:p14="http://schemas.microsoft.com/office/powerpoint/2010/main" val="38506852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9F6684-284F-7A48-A0EE-38F0E53AD546}" type="datetimeFigureOut">
              <a:rPr lang="en-US" smtClean="0"/>
              <a:t>3/12/22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CFFAB0-A729-E742-8710-C6DFD3EFC91A}" type="slidenum">
              <a:rPr lang="en-US" smtClean="0"/>
              <a:t>‹#›</a:t>
            </a:fld>
            <a:endParaRPr lang="en-US" dirty="0"/>
          </a:p>
        </p:txBody>
      </p:sp>
    </p:spTree>
    <p:extLst>
      <p:ext uri="{BB962C8B-B14F-4D97-AF65-F5344CB8AC3E}">
        <p14:creationId xmlns:p14="http://schemas.microsoft.com/office/powerpoint/2010/main" val="21904742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9F6684-284F-7A48-A0EE-38F0E53AD546}" type="datetimeFigureOut">
              <a:rPr lang="en-US" smtClean="0"/>
              <a:t>3/12/22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CFFAB0-A729-E742-8710-C6DFD3EFC91A}" type="slidenum">
              <a:rPr lang="en-US" smtClean="0"/>
              <a:t>‹#›</a:t>
            </a:fld>
            <a:endParaRPr lang="en-US" dirty="0"/>
          </a:p>
        </p:txBody>
      </p:sp>
    </p:spTree>
    <p:extLst>
      <p:ext uri="{BB962C8B-B14F-4D97-AF65-F5344CB8AC3E}">
        <p14:creationId xmlns:p14="http://schemas.microsoft.com/office/powerpoint/2010/main" val="4130830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67145" y="581227"/>
            <a:ext cx="6078361" cy="1280890"/>
          </a:xfrm>
        </p:spPr>
        <p:txBody>
          <a:bodyPr/>
          <a:lstStyle/>
          <a:p>
            <a:r>
              <a:rPr lang="vi-VN" dirty="0"/>
              <a:t>Click to edit Master title style</a:t>
            </a:r>
            <a:endParaRPr lang="en-US" dirty="0"/>
          </a:p>
        </p:txBody>
      </p:sp>
      <p:sp>
        <p:nvSpPr>
          <p:cNvPr id="3" name="Content Placeholder 2"/>
          <p:cNvSpPr>
            <a:spLocks noGrp="1"/>
          </p:cNvSpPr>
          <p:nvPr>
            <p:ph idx="1"/>
          </p:nvPr>
        </p:nvSpPr>
        <p:spPr>
          <a:xfrm>
            <a:off x="1663432" y="2090717"/>
            <a:ext cx="6080894" cy="3777622"/>
          </a:xfrm>
        </p:spPr>
        <p:txBody>
          <a:bodyPr>
            <a:normAutofit/>
          </a:bodyPr>
          <a:lstStyle>
            <a:lvl1pPr>
              <a:defRPr sz="2400"/>
            </a:lvl1pPr>
            <a:lvl2pPr>
              <a:defRPr sz="2000"/>
            </a:lvl2pPr>
            <a:lvl3pPr>
              <a:defRPr sz="1800"/>
            </a:lvl3pPr>
            <a:lvl4pPr>
              <a:defRPr sz="1600"/>
            </a:lvl4pPr>
            <a:lvl5pPr>
              <a:defRPr sz="1600"/>
            </a:lvl5pPr>
          </a:lstStyle>
          <a:p>
            <a:pPr lvl="0"/>
            <a:r>
              <a:rPr lang="vi-VN" dirty="0"/>
              <a:t>Click to edit Master text styles</a:t>
            </a:r>
          </a:p>
          <a:p>
            <a:pPr lvl="1"/>
            <a:r>
              <a:rPr lang="vi-VN" dirty="0"/>
              <a:t>Second level</a:t>
            </a:r>
          </a:p>
          <a:p>
            <a:pPr lvl="2"/>
            <a:r>
              <a:rPr lang="vi-VN" dirty="0"/>
              <a:t>Third level</a:t>
            </a:r>
          </a:p>
          <a:p>
            <a:pPr lvl="3"/>
            <a:r>
              <a:rPr lang="vi-VN" dirty="0"/>
              <a:t>Fourth level</a:t>
            </a:r>
          </a:p>
          <a:p>
            <a:pPr lvl="4"/>
            <a:r>
              <a:rPr lang="vi-VN" dirty="0"/>
              <a:t>Fifth level</a:t>
            </a:r>
            <a:endParaRPr lang="en-US" dirty="0"/>
          </a:p>
        </p:txBody>
      </p:sp>
      <p:sp>
        <p:nvSpPr>
          <p:cNvPr id="4" name="Date Placeholder 3"/>
          <p:cNvSpPr>
            <a:spLocks noGrp="1"/>
          </p:cNvSpPr>
          <p:nvPr>
            <p:ph type="dt" sz="half" idx="10"/>
          </p:nvPr>
        </p:nvSpPr>
        <p:spPr/>
        <p:txBody>
          <a:bodyPr/>
          <a:lstStyle/>
          <a:p>
            <a:fld id="{919F6684-284F-7A48-A0EE-38F0E53AD546}" type="datetimeFigureOut">
              <a:rPr lang="en-US" smtClean="0"/>
              <a:t>3/12/22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5CFFAB0-A729-E742-8710-C6DFD3EFC91A}" type="slidenum">
              <a:rPr lang="en-US" smtClean="0"/>
              <a:t>‹#›</a:t>
            </a:fld>
            <a:endParaRPr lang="en-US" dirty="0"/>
          </a:p>
        </p:txBody>
      </p:sp>
    </p:spTree>
    <p:extLst>
      <p:ext uri="{BB962C8B-B14F-4D97-AF65-F5344CB8AC3E}">
        <p14:creationId xmlns:p14="http://schemas.microsoft.com/office/powerpoint/2010/main" val="13760586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19F6684-284F-7A48-A0EE-38F0E53AD546}" type="datetimeFigureOut">
              <a:rPr lang="en-US" smtClean="0"/>
              <a:t>3/12/22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CFFAB0-A729-E742-8710-C6DFD3EFC91A}" type="slidenum">
              <a:rPr lang="en-US" smtClean="0"/>
              <a:t>‹#›</a:t>
            </a:fld>
            <a:endParaRPr lang="en-US" dirty="0"/>
          </a:p>
        </p:txBody>
      </p:sp>
    </p:spTree>
    <p:extLst>
      <p:ext uri="{BB962C8B-B14F-4D97-AF65-F5344CB8AC3E}">
        <p14:creationId xmlns:p14="http://schemas.microsoft.com/office/powerpoint/2010/main" val="34288150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19F6684-284F-7A48-A0EE-38F0E53AD546}" type="datetimeFigureOut">
              <a:rPr lang="en-US" smtClean="0"/>
              <a:t>3/12/22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5CFFAB0-A729-E742-8710-C6DFD3EFC91A}" type="slidenum">
              <a:rPr lang="en-US" smtClean="0"/>
              <a:t>‹#›</a:t>
            </a:fld>
            <a:endParaRPr lang="en-US" dirty="0"/>
          </a:p>
        </p:txBody>
      </p:sp>
    </p:spTree>
    <p:extLst>
      <p:ext uri="{BB962C8B-B14F-4D97-AF65-F5344CB8AC3E}">
        <p14:creationId xmlns:p14="http://schemas.microsoft.com/office/powerpoint/2010/main" val="12373349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19F6684-284F-7A48-A0EE-38F0E53AD546}" type="datetimeFigureOut">
              <a:rPr lang="en-US" smtClean="0"/>
              <a:t>3/12/22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5CFFAB0-A729-E742-8710-C6DFD3EFC91A}" type="slidenum">
              <a:rPr lang="en-US" smtClean="0"/>
              <a:t>‹#›</a:t>
            </a:fld>
            <a:endParaRPr lang="en-US" dirty="0"/>
          </a:p>
        </p:txBody>
      </p:sp>
    </p:spTree>
    <p:extLst>
      <p:ext uri="{BB962C8B-B14F-4D97-AF65-F5344CB8AC3E}">
        <p14:creationId xmlns:p14="http://schemas.microsoft.com/office/powerpoint/2010/main" val="12515822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9F6684-284F-7A48-A0EE-38F0E53AD546}" type="datetimeFigureOut">
              <a:rPr lang="en-US" smtClean="0"/>
              <a:t>3/12/22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5CFFAB0-A729-E742-8710-C6DFD3EFC91A}" type="slidenum">
              <a:rPr lang="en-US" smtClean="0"/>
              <a:t>‹#›</a:t>
            </a:fld>
            <a:endParaRPr lang="en-US" dirty="0"/>
          </a:p>
        </p:txBody>
      </p:sp>
    </p:spTree>
    <p:extLst>
      <p:ext uri="{BB962C8B-B14F-4D97-AF65-F5344CB8AC3E}">
        <p14:creationId xmlns:p14="http://schemas.microsoft.com/office/powerpoint/2010/main" val="8092929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19F6684-284F-7A48-A0EE-38F0E53AD546}" type="datetimeFigureOut">
              <a:rPr lang="en-US" smtClean="0"/>
              <a:t>3/12/22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CFFAB0-A729-E742-8710-C6DFD3EFC91A}" type="slidenum">
              <a:rPr lang="en-US" smtClean="0"/>
              <a:t>‹#›</a:t>
            </a:fld>
            <a:endParaRPr lang="en-US" dirty="0"/>
          </a:p>
        </p:txBody>
      </p:sp>
    </p:spTree>
    <p:extLst>
      <p:ext uri="{BB962C8B-B14F-4D97-AF65-F5344CB8AC3E}">
        <p14:creationId xmlns:p14="http://schemas.microsoft.com/office/powerpoint/2010/main" val="13645936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19F6684-284F-7A48-A0EE-38F0E53AD546}" type="datetimeFigureOut">
              <a:rPr lang="en-US" smtClean="0"/>
              <a:t>3/12/22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CFFAB0-A729-E742-8710-C6DFD3EFC91A}" type="slidenum">
              <a:rPr lang="en-US" smtClean="0"/>
              <a:t>‹#›</a:t>
            </a:fld>
            <a:endParaRPr lang="en-US" dirty="0"/>
          </a:p>
        </p:txBody>
      </p:sp>
    </p:spTree>
    <p:extLst>
      <p:ext uri="{BB962C8B-B14F-4D97-AF65-F5344CB8AC3E}">
        <p14:creationId xmlns:p14="http://schemas.microsoft.com/office/powerpoint/2010/main" val="9693580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9F6684-284F-7A48-A0EE-38F0E53AD546}" type="datetimeFigureOut">
              <a:rPr lang="en-US" smtClean="0"/>
              <a:t>3/12/22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CFFAB0-A729-E742-8710-C6DFD3EFC91A}" type="slidenum">
              <a:rPr lang="en-US" smtClean="0"/>
              <a:t>‹#›</a:t>
            </a:fld>
            <a:endParaRPr lang="en-US" dirty="0"/>
          </a:p>
        </p:txBody>
      </p:sp>
    </p:spTree>
    <p:extLst>
      <p:ext uri="{BB962C8B-B14F-4D97-AF65-F5344CB8AC3E}">
        <p14:creationId xmlns:p14="http://schemas.microsoft.com/office/powerpoint/2010/main" val="28194400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41"/>
            <a:ext cx="36576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12800" y="274641"/>
            <a:ext cx="10769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9F6684-284F-7A48-A0EE-38F0E53AD546}" type="datetimeFigureOut">
              <a:rPr lang="en-US" smtClean="0"/>
              <a:t>3/12/22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CFFAB0-A729-E742-8710-C6DFD3EFC91A}" type="slidenum">
              <a:rPr lang="en-US" smtClean="0"/>
              <a:t>‹#›</a:t>
            </a:fld>
            <a:endParaRPr lang="en-US" dirty="0"/>
          </a:p>
        </p:txBody>
      </p:sp>
    </p:spTree>
    <p:extLst>
      <p:ext uri="{BB962C8B-B14F-4D97-AF65-F5344CB8AC3E}">
        <p14:creationId xmlns:p14="http://schemas.microsoft.com/office/powerpoint/2010/main" val="3684844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vi-VN"/>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Click to edit Master text styles</a:t>
            </a:r>
          </a:p>
        </p:txBody>
      </p:sp>
      <p:sp>
        <p:nvSpPr>
          <p:cNvPr id="4" name="Date Placeholder 3"/>
          <p:cNvSpPr>
            <a:spLocks noGrp="1"/>
          </p:cNvSpPr>
          <p:nvPr>
            <p:ph type="dt" sz="half" idx="10"/>
          </p:nvPr>
        </p:nvSpPr>
        <p:spPr/>
        <p:txBody>
          <a:bodyPr/>
          <a:lstStyle/>
          <a:p>
            <a:fld id="{919F6684-284F-7A48-A0EE-38F0E53AD546}" type="datetimeFigureOut">
              <a:rPr lang="en-US" smtClean="0"/>
              <a:t>3/12/22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5CFFAB0-A729-E742-8710-C6DFD3EFC91A}" type="slidenum">
              <a:rPr lang="en-US" smtClean="0"/>
              <a:t>‹#›</a:t>
            </a:fld>
            <a:endParaRPr lang="en-US" dirty="0"/>
          </a:p>
        </p:txBody>
      </p:sp>
    </p:spTree>
    <p:extLst>
      <p:ext uri="{BB962C8B-B14F-4D97-AF65-F5344CB8AC3E}">
        <p14:creationId xmlns:p14="http://schemas.microsoft.com/office/powerpoint/2010/main" val="1934143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vi-VN"/>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vi-VN"/>
              <a:t>Click to edit Master text styles</a:t>
            </a:r>
          </a:p>
          <a:p>
            <a:pPr lvl="1"/>
            <a:r>
              <a:rPr lang="vi-VN"/>
              <a:t>Second level</a:t>
            </a:r>
          </a:p>
          <a:p>
            <a:pPr lvl="2"/>
            <a:r>
              <a:rPr lang="vi-VN"/>
              <a:t>Third level</a:t>
            </a:r>
          </a:p>
          <a:p>
            <a:pPr lvl="3"/>
            <a:r>
              <a:rPr lang="vi-VN"/>
              <a:t>Fourth level</a:t>
            </a:r>
          </a:p>
          <a:p>
            <a:pPr lvl="4"/>
            <a:r>
              <a:rPr lang="vi-VN"/>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vi-VN"/>
              <a:t>Click to edit Master text styles</a:t>
            </a:r>
          </a:p>
          <a:p>
            <a:pPr lvl="1"/>
            <a:r>
              <a:rPr lang="vi-VN"/>
              <a:t>Second level</a:t>
            </a:r>
          </a:p>
          <a:p>
            <a:pPr lvl="2"/>
            <a:r>
              <a:rPr lang="vi-VN"/>
              <a:t>Third level</a:t>
            </a:r>
          </a:p>
          <a:p>
            <a:pPr lvl="3"/>
            <a:r>
              <a:rPr lang="vi-VN"/>
              <a:t>Fourth level</a:t>
            </a:r>
          </a:p>
          <a:p>
            <a:pPr lvl="4"/>
            <a:r>
              <a:rPr lang="vi-VN"/>
              <a:t>Fifth level</a:t>
            </a:r>
            <a:endParaRPr lang="en-US" dirty="0"/>
          </a:p>
        </p:txBody>
      </p:sp>
      <p:sp>
        <p:nvSpPr>
          <p:cNvPr id="5" name="Date Placeholder 4"/>
          <p:cNvSpPr>
            <a:spLocks noGrp="1"/>
          </p:cNvSpPr>
          <p:nvPr>
            <p:ph type="dt" sz="half" idx="10"/>
          </p:nvPr>
        </p:nvSpPr>
        <p:spPr/>
        <p:txBody>
          <a:bodyPr/>
          <a:lstStyle/>
          <a:p>
            <a:fld id="{919F6684-284F-7A48-A0EE-38F0E53AD546}" type="datetimeFigureOut">
              <a:rPr lang="en-US" smtClean="0"/>
              <a:t>3/12/22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5CFFAB0-A729-E742-8710-C6DFD3EFC91A}" type="slidenum">
              <a:rPr lang="en-US" smtClean="0"/>
              <a:t>‹#›</a:t>
            </a:fld>
            <a:endParaRPr lang="en-US" dirty="0"/>
          </a:p>
        </p:txBody>
      </p:sp>
    </p:spTree>
    <p:extLst>
      <p:ext uri="{BB962C8B-B14F-4D97-AF65-F5344CB8AC3E}">
        <p14:creationId xmlns:p14="http://schemas.microsoft.com/office/powerpoint/2010/main" val="7441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vi-VN"/>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vi-VN"/>
              <a:t>Click to edit Master text styles</a:t>
            </a:r>
          </a:p>
          <a:p>
            <a:pPr lvl="1"/>
            <a:r>
              <a:rPr lang="vi-VN"/>
              <a:t>Second level</a:t>
            </a:r>
          </a:p>
          <a:p>
            <a:pPr lvl="2"/>
            <a:r>
              <a:rPr lang="vi-VN"/>
              <a:t>Third level</a:t>
            </a:r>
          </a:p>
          <a:p>
            <a:pPr lvl="3"/>
            <a:r>
              <a:rPr lang="vi-VN"/>
              <a:t>Fourth level</a:t>
            </a:r>
          </a:p>
          <a:p>
            <a:pPr lvl="4"/>
            <a:r>
              <a:rPr lang="vi-VN"/>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vi-VN"/>
              <a:t>Click to edit Master text styles</a:t>
            </a:r>
          </a:p>
          <a:p>
            <a:pPr lvl="1"/>
            <a:r>
              <a:rPr lang="vi-VN"/>
              <a:t>Second level</a:t>
            </a:r>
          </a:p>
          <a:p>
            <a:pPr lvl="2"/>
            <a:r>
              <a:rPr lang="vi-VN"/>
              <a:t>Third level</a:t>
            </a:r>
          </a:p>
          <a:p>
            <a:pPr lvl="3"/>
            <a:r>
              <a:rPr lang="vi-VN"/>
              <a:t>Fourth level</a:t>
            </a:r>
          </a:p>
          <a:p>
            <a:pPr lvl="4"/>
            <a:r>
              <a:rPr lang="vi-VN"/>
              <a:t>Fifth level</a:t>
            </a:r>
            <a:endParaRPr lang="en-US" dirty="0"/>
          </a:p>
        </p:txBody>
      </p:sp>
      <p:sp>
        <p:nvSpPr>
          <p:cNvPr id="7" name="Date Placeholder 6"/>
          <p:cNvSpPr>
            <a:spLocks noGrp="1"/>
          </p:cNvSpPr>
          <p:nvPr>
            <p:ph type="dt" sz="half" idx="10"/>
          </p:nvPr>
        </p:nvSpPr>
        <p:spPr/>
        <p:txBody>
          <a:bodyPr/>
          <a:lstStyle/>
          <a:p>
            <a:fld id="{919F6684-284F-7A48-A0EE-38F0E53AD546}" type="datetimeFigureOut">
              <a:rPr lang="en-US" smtClean="0"/>
              <a:t>3/12/22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5CFFAB0-A729-E742-8710-C6DFD3EFC91A}" type="slidenum">
              <a:rPr lang="en-US" smtClean="0"/>
              <a:t>‹#›</a:t>
            </a:fld>
            <a:endParaRPr lang="en-US" dirty="0"/>
          </a:p>
        </p:txBody>
      </p:sp>
    </p:spTree>
    <p:extLst>
      <p:ext uri="{BB962C8B-B14F-4D97-AF65-F5344CB8AC3E}">
        <p14:creationId xmlns:p14="http://schemas.microsoft.com/office/powerpoint/2010/main" val="2147317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Click to edit Master title style</a:t>
            </a:r>
            <a:endParaRPr lang="en-US" dirty="0"/>
          </a:p>
        </p:txBody>
      </p:sp>
      <p:sp>
        <p:nvSpPr>
          <p:cNvPr id="3" name="Date Placeholder 2"/>
          <p:cNvSpPr>
            <a:spLocks noGrp="1"/>
          </p:cNvSpPr>
          <p:nvPr>
            <p:ph type="dt" sz="half" idx="10"/>
          </p:nvPr>
        </p:nvSpPr>
        <p:spPr/>
        <p:txBody>
          <a:bodyPr/>
          <a:lstStyle/>
          <a:p>
            <a:fld id="{919F6684-284F-7A48-A0EE-38F0E53AD546}" type="datetimeFigureOut">
              <a:rPr lang="en-US" smtClean="0"/>
              <a:t>3/12/22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5CFFAB0-A729-E742-8710-C6DFD3EFC91A}" type="slidenum">
              <a:rPr lang="en-US" smtClean="0"/>
              <a:t>‹#›</a:t>
            </a:fld>
            <a:endParaRPr lang="en-US" dirty="0"/>
          </a:p>
        </p:txBody>
      </p:sp>
    </p:spTree>
    <p:extLst>
      <p:ext uri="{BB962C8B-B14F-4D97-AF65-F5344CB8AC3E}">
        <p14:creationId xmlns:p14="http://schemas.microsoft.com/office/powerpoint/2010/main" val="858619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9F6684-284F-7A48-A0EE-38F0E53AD546}" type="datetimeFigureOut">
              <a:rPr lang="en-US" smtClean="0"/>
              <a:t>3/12/22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5CFFAB0-A729-E742-8710-C6DFD3EFC91A}" type="slidenum">
              <a:rPr lang="en-US" smtClean="0"/>
              <a:t>‹#›</a:t>
            </a:fld>
            <a:endParaRPr lang="en-US" dirty="0"/>
          </a:p>
        </p:txBody>
      </p:sp>
    </p:spTree>
    <p:extLst>
      <p:ext uri="{BB962C8B-B14F-4D97-AF65-F5344CB8AC3E}">
        <p14:creationId xmlns:p14="http://schemas.microsoft.com/office/powerpoint/2010/main" val="1181548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vi-VN"/>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vi-VN"/>
              <a:t>Click to edit Master text styles</a:t>
            </a:r>
          </a:p>
          <a:p>
            <a:pPr lvl="1"/>
            <a:r>
              <a:rPr lang="vi-VN"/>
              <a:t>Second level</a:t>
            </a:r>
          </a:p>
          <a:p>
            <a:pPr lvl="2"/>
            <a:r>
              <a:rPr lang="vi-VN"/>
              <a:t>Third level</a:t>
            </a:r>
          </a:p>
          <a:p>
            <a:pPr lvl="3"/>
            <a:r>
              <a:rPr lang="vi-VN"/>
              <a:t>Fourth level</a:t>
            </a:r>
          </a:p>
          <a:p>
            <a:pPr lvl="4"/>
            <a:r>
              <a:rPr lang="vi-VN"/>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Click to edit Master text styles</a:t>
            </a:r>
          </a:p>
        </p:txBody>
      </p:sp>
      <p:sp>
        <p:nvSpPr>
          <p:cNvPr id="5" name="Date Placeholder 4"/>
          <p:cNvSpPr>
            <a:spLocks noGrp="1"/>
          </p:cNvSpPr>
          <p:nvPr>
            <p:ph type="dt" sz="half" idx="10"/>
          </p:nvPr>
        </p:nvSpPr>
        <p:spPr/>
        <p:txBody>
          <a:bodyPr/>
          <a:lstStyle/>
          <a:p>
            <a:fld id="{919F6684-284F-7A48-A0EE-38F0E53AD546}" type="datetimeFigureOut">
              <a:rPr lang="en-US" smtClean="0"/>
              <a:t>3/12/22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5CFFAB0-A729-E742-8710-C6DFD3EFC91A}" type="slidenum">
              <a:rPr lang="en-US" smtClean="0"/>
              <a:t>‹#›</a:t>
            </a:fld>
            <a:endParaRPr lang="en-US" dirty="0"/>
          </a:p>
        </p:txBody>
      </p:sp>
    </p:spTree>
    <p:extLst>
      <p:ext uri="{BB962C8B-B14F-4D97-AF65-F5344CB8AC3E}">
        <p14:creationId xmlns:p14="http://schemas.microsoft.com/office/powerpoint/2010/main" val="1108054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vi-VN"/>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vi-VN"/>
              <a:t>Drag picture to placeholder or click icon to add</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Click to edit Master text styles</a:t>
            </a:r>
          </a:p>
        </p:txBody>
      </p:sp>
      <p:sp>
        <p:nvSpPr>
          <p:cNvPr id="5" name="Date Placeholder 4"/>
          <p:cNvSpPr>
            <a:spLocks noGrp="1"/>
          </p:cNvSpPr>
          <p:nvPr>
            <p:ph type="dt" sz="half" idx="10"/>
          </p:nvPr>
        </p:nvSpPr>
        <p:spPr/>
        <p:txBody>
          <a:bodyPr/>
          <a:lstStyle/>
          <a:p>
            <a:fld id="{919F6684-284F-7A48-A0EE-38F0E53AD546}" type="datetimeFigureOut">
              <a:rPr lang="en-US" smtClean="0"/>
              <a:t>3/12/22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5CFFAB0-A729-E742-8710-C6DFD3EFC91A}" type="slidenum">
              <a:rPr lang="en-US" smtClean="0"/>
              <a:t>‹#›</a:t>
            </a:fld>
            <a:endParaRPr lang="en-US" dirty="0"/>
          </a:p>
        </p:txBody>
      </p:sp>
    </p:spTree>
    <p:extLst>
      <p:ext uri="{BB962C8B-B14F-4D97-AF65-F5344CB8AC3E}">
        <p14:creationId xmlns:p14="http://schemas.microsoft.com/office/powerpoint/2010/main" val="68240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vi-VN"/>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vi-VN"/>
              <a:t>Click to edit Master text styles</a:t>
            </a:r>
          </a:p>
          <a:p>
            <a:pPr lvl="1"/>
            <a:r>
              <a:rPr lang="vi-VN"/>
              <a:t>Second level</a:t>
            </a:r>
          </a:p>
          <a:p>
            <a:pPr lvl="2"/>
            <a:r>
              <a:rPr lang="vi-VN"/>
              <a:t>Third level</a:t>
            </a:r>
          </a:p>
          <a:p>
            <a:pPr lvl="3"/>
            <a:r>
              <a:rPr lang="vi-VN"/>
              <a:t>Fourth level</a:t>
            </a:r>
          </a:p>
          <a:p>
            <a:pPr lvl="4"/>
            <a:r>
              <a:rPr lang="vi-VN"/>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19F6684-284F-7A48-A0EE-38F0E53AD546}" type="datetimeFigureOut">
              <a:rPr lang="en-US" smtClean="0"/>
              <a:t>3/12/22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5CFFAB0-A729-E742-8710-C6DFD3EFC91A}" type="slidenum">
              <a:rPr lang="en-US" smtClean="0"/>
              <a:t>‹#›</a:t>
            </a:fld>
            <a:endParaRPr lang="en-US" dirty="0"/>
          </a:p>
        </p:txBody>
      </p:sp>
    </p:spTree>
    <p:extLst>
      <p:ext uri="{BB962C8B-B14F-4D97-AF65-F5344CB8AC3E}">
        <p14:creationId xmlns:p14="http://schemas.microsoft.com/office/powerpoint/2010/main" val="2989240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9F6684-284F-7A48-A0EE-38F0E53AD546}" type="datetimeFigureOut">
              <a:rPr lang="en-US" smtClean="0"/>
              <a:t>3/12/22</a:t>
            </a:fld>
            <a:endParaRPr lang="en-US" dirty="0"/>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CFFAB0-A729-E742-8710-C6DFD3EFC91A}" type="slidenum">
              <a:rPr lang="en-US" smtClean="0"/>
              <a:t>‹#›</a:t>
            </a:fld>
            <a:endParaRPr lang="en-US" dirty="0"/>
          </a:p>
        </p:txBody>
      </p:sp>
    </p:spTree>
    <p:extLst>
      <p:ext uri="{BB962C8B-B14F-4D97-AF65-F5344CB8AC3E}">
        <p14:creationId xmlns:p14="http://schemas.microsoft.com/office/powerpoint/2010/main" val="17279278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microsoft.com/office/2007/relationships/hdphoto" Target="../media/hdphoto2.wdp"/></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microsoft.com/office/2007/relationships/hdphoto" Target="../media/hdphoto2.wdp"/></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microsoft.com/office/2007/relationships/hdphoto" Target="../media/hdphoto2.wdp"/></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microsoft.com/office/2007/relationships/hdphoto" Target="../media/hdphoto3.wdp"/></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microsoft.com/office/2007/relationships/hdphoto" Target="../media/hdphoto3.wdp"/></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microsoft.com/office/2007/relationships/hdphoto" Target="../media/hdphoto3.wdp"/></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microsoft.com/office/2007/relationships/hdphoto" Target="../media/hdphoto3.wdp"/></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microsoft.com/office/2007/relationships/hdphoto" Target="../media/hdphoto3.wdp"/></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microsoft.com/office/2007/relationships/hdphoto" Target="../media/hdphoto3.wdp"/></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microsoft.com/office/2007/relationships/hdphoto" Target="../media/hdphoto3.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microsoft.com/office/2007/relationships/hdphoto" Target="../media/hdphoto3.wdp"/></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microsoft.com/office/2007/relationships/hdphoto" Target="../media/hdphoto4.wdp"/></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microsoft.com/office/2007/relationships/hdphoto" Target="../media/hdphoto4.wdp"/></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microsoft.com/office/2007/relationships/hdphoto" Target="../media/hdphoto4.wdp"/></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microsoft.com/office/2007/relationships/hdphoto" Target="../media/hdphoto4.wdp"/></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microsoft.com/office/2007/relationships/hdphoto" Target="../media/hdphoto4.wdp"/></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microsoft.com/office/2007/relationships/hdphoto" Target="../media/hdphoto4.wdp"/></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microsoft.com/office/2007/relationships/hdphoto" Target="../media/hdphoto5.wdp"/></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microsoft.com/office/2007/relationships/hdphoto" Target="../media/hdphoto5.wdp"/></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microsoft.com/office/2007/relationships/hdphoto" Target="../media/hdphoto5.wdp"/></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microsoft.com/office/2007/relationships/hdphoto" Target="../media/hdphoto5.wdp"/></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microsoft.com/office/2007/relationships/hdphoto" Target="../media/hdphoto5.wdp"/></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microsoft.com/office/2007/relationships/hdphoto" Target="../media/hdphoto5.wdp"/></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microsoft.com/office/2007/relationships/hdphoto" Target="../media/hdphoto6.wdp"/></Relationships>
</file>

<file path=ppt/slides/_rels/slide3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microsoft.com/office/2007/relationships/hdphoto" Target="../media/hdphoto6.wdp"/></Relationships>
</file>

<file path=ppt/slides/_rels/slide3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microsoft.com/office/2007/relationships/hdphoto" Target="../media/hdphoto6.wdp"/></Relationships>
</file>

<file path=ppt/slides/_rels/slide3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microsoft.com/office/2007/relationships/hdphoto" Target="../media/hdphoto6.wdp"/></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1.xml"/><Relationship Id="rId4" Type="http://schemas.microsoft.com/office/2007/relationships/hdphoto" Target="../media/hdphoto1.wdp"/></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microsoft.com/office/2007/relationships/hdphoto" Target="../media/hdphoto2.wdp"/></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microsoft.com/office/2007/relationships/hdphoto" Target="../media/hdphoto2.wdp"/></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microsoft.com/office/2007/relationships/hdphoto" Target="../media/hdphoto2.wdp"/></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microsoft.com/office/2007/relationships/hdphoto" Target="../media/hdphoto2.wdp"/></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microsoft.com/office/2007/relationships/hdphoto" Target="../media/hdphoto2.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600" dirty="0"/>
              <a:t>English </a:t>
            </a:r>
            <a:r>
              <a:rPr lang="en-US" sz="3600"/>
              <a:t>Teacher Competency  </a:t>
            </a:r>
            <a:r>
              <a:rPr lang="en-US" sz="3600" dirty="0"/>
              <a:t>Framework:</a:t>
            </a:r>
            <a:br>
              <a:rPr lang="en-US" sz="3600" dirty="0"/>
            </a:br>
            <a:r>
              <a:rPr lang="en-US" sz="3600" dirty="0"/>
              <a:t> </a:t>
            </a:r>
            <a:br>
              <a:rPr lang="en-US" sz="3600" dirty="0"/>
            </a:br>
            <a:r>
              <a:rPr lang="en-US" sz="3600" dirty="0"/>
              <a:t>An Introduction</a:t>
            </a:r>
          </a:p>
        </p:txBody>
      </p:sp>
      <p:sp>
        <p:nvSpPr>
          <p:cNvPr id="4" name="Subtitle 3"/>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6816927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 1</a:t>
            </a:r>
          </a:p>
        </p:txBody>
      </p:sp>
      <p:sp>
        <p:nvSpPr>
          <p:cNvPr id="3" name="Content Placeholder 2"/>
          <p:cNvSpPr>
            <a:spLocks noGrp="1"/>
          </p:cNvSpPr>
          <p:nvPr>
            <p:ph idx="1"/>
          </p:nvPr>
        </p:nvSpPr>
        <p:spPr>
          <a:xfrm>
            <a:off x="6036462" y="2244534"/>
            <a:ext cx="6080894" cy="3777622"/>
          </a:xfrm>
        </p:spPr>
        <p:txBody>
          <a:bodyPr>
            <a:noAutofit/>
          </a:bodyPr>
          <a:lstStyle/>
          <a:p>
            <a:r>
              <a:rPr lang="en-US" sz="2000" dirty="0"/>
              <a:t> 1.1a  Teacher’s language proficiency</a:t>
            </a:r>
          </a:p>
          <a:p>
            <a:r>
              <a:rPr lang="en-US" sz="2000" dirty="0"/>
              <a:t> 1.1b  Working knowledge of CEFR</a:t>
            </a:r>
          </a:p>
          <a:p>
            <a:r>
              <a:rPr lang="en-US" sz="2000" dirty="0"/>
              <a:t> 1.2     Language as a system</a:t>
            </a:r>
          </a:p>
          <a:p>
            <a:r>
              <a:rPr lang="en-US" sz="2000" dirty="0"/>
              <a:t> 1.3     Understanding how languages are 			   learned</a:t>
            </a:r>
          </a:p>
          <a:p>
            <a:r>
              <a:rPr lang="en-US" sz="2000" dirty="0"/>
              <a:t> 1.4     Cultures of English-speaking countries</a:t>
            </a:r>
          </a:p>
          <a:p>
            <a:r>
              <a:rPr lang="en-US" sz="2000" dirty="0"/>
              <a:t> 1.5     Academic content in English</a:t>
            </a:r>
          </a:p>
          <a:p>
            <a:pPr marL="0" indent="0">
              <a:buNone/>
            </a:pPr>
            <a:endParaRPr lang="en-US" sz="2000" dirty="0"/>
          </a:p>
        </p:txBody>
      </p:sp>
      <p:pic>
        <p:nvPicPr>
          <p:cNvPr id="4098"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98142" l="9958" r="89902"/>
                    </a14:imgEffect>
                  </a14:imgLayer>
                </a14:imgProps>
              </a:ext>
              <a:ext uri="{28A0092B-C50C-407E-A947-70E740481C1C}">
                <a14:useLocalDpi xmlns:a14="http://schemas.microsoft.com/office/drawing/2010/main" val="0"/>
              </a:ext>
            </a:extLst>
          </a:blip>
          <a:srcRect/>
          <a:stretch>
            <a:fillRect/>
          </a:stretch>
        </p:blipFill>
        <p:spPr bwMode="auto">
          <a:xfrm>
            <a:off x="-35166" y="1332612"/>
            <a:ext cx="6791325"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3533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 1</a:t>
            </a:r>
          </a:p>
        </p:txBody>
      </p:sp>
      <p:sp>
        <p:nvSpPr>
          <p:cNvPr id="3" name="Content Placeholder 2"/>
          <p:cNvSpPr>
            <a:spLocks noGrp="1"/>
          </p:cNvSpPr>
          <p:nvPr>
            <p:ph idx="1"/>
          </p:nvPr>
        </p:nvSpPr>
        <p:spPr>
          <a:xfrm>
            <a:off x="6036462" y="2244534"/>
            <a:ext cx="6080894" cy="3777622"/>
          </a:xfrm>
        </p:spPr>
        <p:txBody>
          <a:bodyPr>
            <a:noAutofit/>
          </a:bodyPr>
          <a:lstStyle/>
          <a:p>
            <a:r>
              <a:rPr lang="en-US" sz="2000" dirty="0"/>
              <a:t> 1.1a  Teacher’s language proficiency</a:t>
            </a:r>
          </a:p>
          <a:p>
            <a:r>
              <a:rPr lang="en-US" sz="2000" dirty="0"/>
              <a:t> 1.1b  Working knowledge of CEFR</a:t>
            </a:r>
          </a:p>
          <a:p>
            <a:r>
              <a:rPr lang="en-US" sz="2000" dirty="0"/>
              <a:t> 1.2     Language as a system</a:t>
            </a:r>
          </a:p>
          <a:p>
            <a:r>
              <a:rPr lang="en-US" sz="2000" dirty="0"/>
              <a:t> 1.3     Understanding how languages are 			   learned</a:t>
            </a:r>
          </a:p>
          <a:p>
            <a:r>
              <a:rPr lang="en-US" sz="2000" dirty="0"/>
              <a:t> 1.4     Cultures of English-speaking countries</a:t>
            </a:r>
          </a:p>
          <a:p>
            <a:r>
              <a:rPr lang="en-US" sz="2000" dirty="0"/>
              <a:t> 1.5     Academic content in English</a:t>
            </a:r>
          </a:p>
          <a:p>
            <a:r>
              <a:rPr lang="en-US" sz="2000" dirty="0"/>
              <a:t> 1.6     Language curriculum</a:t>
            </a:r>
          </a:p>
          <a:p>
            <a:endParaRPr lang="en-US" sz="2000" dirty="0"/>
          </a:p>
        </p:txBody>
      </p:sp>
      <p:pic>
        <p:nvPicPr>
          <p:cNvPr id="4098"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98142" l="9958" r="89902"/>
                    </a14:imgEffect>
                  </a14:imgLayer>
                </a14:imgProps>
              </a:ext>
              <a:ext uri="{28A0092B-C50C-407E-A947-70E740481C1C}">
                <a14:useLocalDpi xmlns:a14="http://schemas.microsoft.com/office/drawing/2010/main" val="0"/>
              </a:ext>
            </a:extLst>
          </a:blip>
          <a:srcRect/>
          <a:stretch>
            <a:fillRect/>
          </a:stretch>
        </p:blipFill>
        <p:spPr bwMode="auto">
          <a:xfrm>
            <a:off x="-35166" y="1332612"/>
            <a:ext cx="6791325"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6742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 1</a:t>
            </a:r>
          </a:p>
        </p:txBody>
      </p:sp>
      <p:pic>
        <p:nvPicPr>
          <p:cNvPr id="4098"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98142" l="9958" r="89902"/>
                    </a14:imgEffect>
                  </a14:imgLayer>
                </a14:imgProps>
              </a:ext>
              <a:ext uri="{28A0092B-C50C-407E-A947-70E740481C1C}">
                <a14:useLocalDpi xmlns:a14="http://schemas.microsoft.com/office/drawing/2010/main" val="0"/>
              </a:ext>
            </a:extLst>
          </a:blip>
          <a:srcRect/>
          <a:stretch>
            <a:fillRect/>
          </a:stretch>
        </p:blipFill>
        <p:spPr bwMode="auto">
          <a:xfrm>
            <a:off x="-35166" y="1332612"/>
            <a:ext cx="6791325"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ontent Placeholder 3"/>
          <p:cNvSpPr>
            <a:spLocks noGrp="1"/>
          </p:cNvSpPr>
          <p:nvPr>
            <p:ph idx="1"/>
          </p:nvPr>
        </p:nvSpPr>
        <p:spPr/>
        <p:txBody>
          <a:bodyPr/>
          <a:lstStyle/>
          <a:p>
            <a:endParaRPr lang="en-US" dirty="0"/>
          </a:p>
        </p:txBody>
      </p:sp>
    </p:spTree>
    <p:extLst>
      <p:ext uri="{BB962C8B-B14F-4D97-AF65-F5344CB8AC3E}">
        <p14:creationId xmlns:p14="http://schemas.microsoft.com/office/powerpoint/2010/main" val="3242446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 2</a:t>
            </a:r>
          </a:p>
        </p:txBody>
      </p:sp>
      <p:pic>
        <p:nvPicPr>
          <p:cNvPr id="5122"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97823" l="6009" r="94850"/>
                    </a14:imgEffect>
                  </a14:imgLayer>
                </a14:imgProps>
              </a:ext>
              <a:ext uri="{28A0092B-C50C-407E-A947-70E740481C1C}">
                <a14:useLocalDpi xmlns:a14="http://schemas.microsoft.com/office/drawing/2010/main" val="0"/>
              </a:ext>
            </a:extLst>
          </a:blip>
          <a:srcRect/>
          <a:stretch>
            <a:fillRect/>
          </a:stretch>
        </p:blipFill>
        <p:spPr bwMode="auto">
          <a:xfrm>
            <a:off x="284810" y="1281112"/>
            <a:ext cx="6062589" cy="557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ontent Placeholder 3"/>
          <p:cNvSpPr>
            <a:spLocks noGrp="1"/>
          </p:cNvSpPr>
          <p:nvPr>
            <p:ph idx="1"/>
          </p:nvPr>
        </p:nvSpPr>
        <p:spPr/>
        <p:txBody>
          <a:bodyPr/>
          <a:lstStyle/>
          <a:p>
            <a:endParaRPr lang="en-US" dirty="0"/>
          </a:p>
        </p:txBody>
      </p:sp>
    </p:spTree>
    <p:extLst>
      <p:ext uri="{BB962C8B-B14F-4D97-AF65-F5344CB8AC3E}">
        <p14:creationId xmlns:p14="http://schemas.microsoft.com/office/powerpoint/2010/main" val="264096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 2</a:t>
            </a:r>
          </a:p>
        </p:txBody>
      </p:sp>
      <p:sp>
        <p:nvSpPr>
          <p:cNvPr id="3" name="Content Placeholder 2"/>
          <p:cNvSpPr>
            <a:spLocks noGrp="1"/>
          </p:cNvSpPr>
          <p:nvPr>
            <p:ph idx="1"/>
          </p:nvPr>
        </p:nvSpPr>
        <p:spPr>
          <a:xfrm>
            <a:off x="6111105" y="2202683"/>
            <a:ext cx="6279947" cy="3777622"/>
          </a:xfrm>
        </p:spPr>
        <p:txBody>
          <a:bodyPr>
            <a:normAutofit/>
          </a:bodyPr>
          <a:lstStyle/>
          <a:p>
            <a:r>
              <a:rPr lang="en-US" dirty="0"/>
              <a:t> 2.1 Language teaching methodology</a:t>
            </a:r>
          </a:p>
          <a:p>
            <a:endParaRPr lang="en-US" dirty="0"/>
          </a:p>
        </p:txBody>
      </p:sp>
      <p:pic>
        <p:nvPicPr>
          <p:cNvPr id="5122"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97823" l="6009" r="94850"/>
                    </a14:imgEffect>
                  </a14:imgLayer>
                </a14:imgProps>
              </a:ext>
              <a:ext uri="{28A0092B-C50C-407E-A947-70E740481C1C}">
                <a14:useLocalDpi xmlns:a14="http://schemas.microsoft.com/office/drawing/2010/main" val="0"/>
              </a:ext>
            </a:extLst>
          </a:blip>
          <a:srcRect/>
          <a:stretch>
            <a:fillRect/>
          </a:stretch>
        </p:blipFill>
        <p:spPr bwMode="auto">
          <a:xfrm>
            <a:off x="284810" y="1281112"/>
            <a:ext cx="6062589" cy="557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0603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 2</a:t>
            </a:r>
          </a:p>
        </p:txBody>
      </p:sp>
      <p:sp>
        <p:nvSpPr>
          <p:cNvPr id="3" name="Content Placeholder 2"/>
          <p:cNvSpPr>
            <a:spLocks noGrp="1"/>
          </p:cNvSpPr>
          <p:nvPr>
            <p:ph idx="1"/>
          </p:nvPr>
        </p:nvSpPr>
        <p:spPr>
          <a:xfrm>
            <a:off x="6111105" y="2202683"/>
            <a:ext cx="6279947" cy="3777622"/>
          </a:xfrm>
        </p:spPr>
        <p:txBody>
          <a:bodyPr>
            <a:normAutofit/>
          </a:bodyPr>
          <a:lstStyle/>
          <a:p>
            <a:r>
              <a:rPr lang="en-US" dirty="0"/>
              <a:t> 2.1 Language teaching methodology</a:t>
            </a:r>
          </a:p>
          <a:p>
            <a:r>
              <a:rPr lang="en-US" dirty="0"/>
              <a:t> 2.2 Lesson planning</a:t>
            </a:r>
          </a:p>
        </p:txBody>
      </p:sp>
      <p:pic>
        <p:nvPicPr>
          <p:cNvPr id="5122"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97823" l="6009" r="94850"/>
                    </a14:imgEffect>
                  </a14:imgLayer>
                </a14:imgProps>
              </a:ext>
              <a:ext uri="{28A0092B-C50C-407E-A947-70E740481C1C}">
                <a14:useLocalDpi xmlns:a14="http://schemas.microsoft.com/office/drawing/2010/main" val="0"/>
              </a:ext>
            </a:extLst>
          </a:blip>
          <a:srcRect/>
          <a:stretch>
            <a:fillRect/>
          </a:stretch>
        </p:blipFill>
        <p:spPr bwMode="auto">
          <a:xfrm>
            <a:off x="284810" y="1281112"/>
            <a:ext cx="6062589" cy="557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80079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 2</a:t>
            </a:r>
          </a:p>
        </p:txBody>
      </p:sp>
      <p:sp>
        <p:nvSpPr>
          <p:cNvPr id="3" name="Content Placeholder 2"/>
          <p:cNvSpPr>
            <a:spLocks noGrp="1"/>
          </p:cNvSpPr>
          <p:nvPr>
            <p:ph idx="1"/>
          </p:nvPr>
        </p:nvSpPr>
        <p:spPr>
          <a:xfrm>
            <a:off x="6111105" y="2202683"/>
            <a:ext cx="6279947" cy="3777622"/>
          </a:xfrm>
        </p:spPr>
        <p:txBody>
          <a:bodyPr>
            <a:normAutofit/>
          </a:bodyPr>
          <a:lstStyle/>
          <a:p>
            <a:r>
              <a:rPr lang="en-US" dirty="0"/>
              <a:t> 2.1 Language teaching methodology</a:t>
            </a:r>
          </a:p>
          <a:p>
            <a:r>
              <a:rPr lang="en-US" dirty="0"/>
              <a:t> 2.2 Lesson planning</a:t>
            </a:r>
          </a:p>
          <a:p>
            <a:r>
              <a:rPr lang="en-US" dirty="0"/>
              <a:t> 2.3 Conducting a lesson</a:t>
            </a:r>
          </a:p>
        </p:txBody>
      </p:sp>
      <p:pic>
        <p:nvPicPr>
          <p:cNvPr id="5122"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97823" l="6009" r="94850"/>
                    </a14:imgEffect>
                  </a14:imgLayer>
                </a14:imgProps>
              </a:ext>
              <a:ext uri="{28A0092B-C50C-407E-A947-70E740481C1C}">
                <a14:useLocalDpi xmlns:a14="http://schemas.microsoft.com/office/drawing/2010/main" val="0"/>
              </a:ext>
            </a:extLst>
          </a:blip>
          <a:srcRect/>
          <a:stretch>
            <a:fillRect/>
          </a:stretch>
        </p:blipFill>
        <p:spPr bwMode="auto">
          <a:xfrm>
            <a:off x="284810" y="1281112"/>
            <a:ext cx="6062589" cy="557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700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 2</a:t>
            </a:r>
          </a:p>
        </p:txBody>
      </p:sp>
      <p:sp>
        <p:nvSpPr>
          <p:cNvPr id="3" name="Content Placeholder 2"/>
          <p:cNvSpPr>
            <a:spLocks noGrp="1"/>
          </p:cNvSpPr>
          <p:nvPr>
            <p:ph idx="1"/>
          </p:nvPr>
        </p:nvSpPr>
        <p:spPr>
          <a:xfrm>
            <a:off x="6111105" y="2202683"/>
            <a:ext cx="6279947" cy="3777622"/>
          </a:xfrm>
        </p:spPr>
        <p:txBody>
          <a:bodyPr>
            <a:normAutofit/>
          </a:bodyPr>
          <a:lstStyle/>
          <a:p>
            <a:r>
              <a:rPr lang="en-US" dirty="0"/>
              <a:t> 2.1 Language teaching methodology</a:t>
            </a:r>
          </a:p>
          <a:p>
            <a:r>
              <a:rPr lang="en-US" dirty="0"/>
              <a:t> 2.2 Lesson planning</a:t>
            </a:r>
          </a:p>
          <a:p>
            <a:r>
              <a:rPr lang="en-US" dirty="0"/>
              <a:t> 2.3 Conducting a lesson</a:t>
            </a:r>
          </a:p>
          <a:p>
            <a:r>
              <a:rPr lang="en-US" dirty="0"/>
              <a:t> 2.4 Assessment of language learning</a:t>
            </a:r>
          </a:p>
        </p:txBody>
      </p:sp>
      <p:pic>
        <p:nvPicPr>
          <p:cNvPr id="5122"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97823" l="6009" r="94850"/>
                    </a14:imgEffect>
                  </a14:imgLayer>
                </a14:imgProps>
              </a:ext>
              <a:ext uri="{28A0092B-C50C-407E-A947-70E740481C1C}">
                <a14:useLocalDpi xmlns:a14="http://schemas.microsoft.com/office/drawing/2010/main" val="0"/>
              </a:ext>
            </a:extLst>
          </a:blip>
          <a:srcRect/>
          <a:stretch>
            <a:fillRect/>
          </a:stretch>
        </p:blipFill>
        <p:spPr bwMode="auto">
          <a:xfrm>
            <a:off x="284810" y="1281112"/>
            <a:ext cx="6062589" cy="557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54155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 2</a:t>
            </a:r>
          </a:p>
        </p:txBody>
      </p:sp>
      <p:sp>
        <p:nvSpPr>
          <p:cNvPr id="3" name="Content Placeholder 2"/>
          <p:cNvSpPr>
            <a:spLocks noGrp="1"/>
          </p:cNvSpPr>
          <p:nvPr>
            <p:ph idx="1"/>
          </p:nvPr>
        </p:nvSpPr>
        <p:spPr>
          <a:xfrm>
            <a:off x="6111105" y="2202683"/>
            <a:ext cx="6279947" cy="3777622"/>
          </a:xfrm>
        </p:spPr>
        <p:txBody>
          <a:bodyPr>
            <a:normAutofit/>
          </a:bodyPr>
          <a:lstStyle/>
          <a:p>
            <a:r>
              <a:rPr lang="en-US" dirty="0"/>
              <a:t> 2.1 Language teaching methodology</a:t>
            </a:r>
          </a:p>
          <a:p>
            <a:r>
              <a:rPr lang="en-US" dirty="0"/>
              <a:t> 2.2 Lesson planning</a:t>
            </a:r>
          </a:p>
          <a:p>
            <a:r>
              <a:rPr lang="en-US" dirty="0"/>
              <a:t> 2.3 Conducting a lesson</a:t>
            </a:r>
          </a:p>
          <a:p>
            <a:r>
              <a:rPr lang="en-US" dirty="0"/>
              <a:t> 2.4 Assessment of language learning</a:t>
            </a:r>
          </a:p>
          <a:p>
            <a:r>
              <a:rPr lang="en-US" dirty="0"/>
              <a:t> 2.5 Resources</a:t>
            </a:r>
          </a:p>
        </p:txBody>
      </p:sp>
      <p:pic>
        <p:nvPicPr>
          <p:cNvPr id="5122"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97823" l="6009" r="94850"/>
                    </a14:imgEffect>
                  </a14:imgLayer>
                </a14:imgProps>
              </a:ext>
              <a:ext uri="{28A0092B-C50C-407E-A947-70E740481C1C}">
                <a14:useLocalDpi xmlns:a14="http://schemas.microsoft.com/office/drawing/2010/main" val="0"/>
              </a:ext>
            </a:extLst>
          </a:blip>
          <a:srcRect/>
          <a:stretch>
            <a:fillRect/>
          </a:stretch>
        </p:blipFill>
        <p:spPr bwMode="auto">
          <a:xfrm>
            <a:off x="284810" y="1281112"/>
            <a:ext cx="6062589" cy="557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54614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 2</a:t>
            </a:r>
          </a:p>
        </p:txBody>
      </p:sp>
      <p:sp>
        <p:nvSpPr>
          <p:cNvPr id="3" name="Content Placeholder 2"/>
          <p:cNvSpPr>
            <a:spLocks noGrp="1"/>
          </p:cNvSpPr>
          <p:nvPr>
            <p:ph idx="1"/>
          </p:nvPr>
        </p:nvSpPr>
        <p:spPr>
          <a:xfrm>
            <a:off x="6111105" y="2202683"/>
            <a:ext cx="6279947" cy="3777622"/>
          </a:xfrm>
        </p:spPr>
        <p:txBody>
          <a:bodyPr>
            <a:normAutofit/>
          </a:bodyPr>
          <a:lstStyle/>
          <a:p>
            <a:r>
              <a:rPr lang="en-US" dirty="0"/>
              <a:t> 2.1 Language teaching methodology</a:t>
            </a:r>
          </a:p>
          <a:p>
            <a:r>
              <a:rPr lang="en-US" dirty="0"/>
              <a:t> 2.2 Lesson planning</a:t>
            </a:r>
          </a:p>
          <a:p>
            <a:r>
              <a:rPr lang="en-US" dirty="0"/>
              <a:t> 2.3 Conducting a lesson</a:t>
            </a:r>
          </a:p>
          <a:p>
            <a:r>
              <a:rPr lang="en-US" dirty="0"/>
              <a:t> 2.4 Assessment of language learning</a:t>
            </a:r>
          </a:p>
          <a:p>
            <a:r>
              <a:rPr lang="en-US" dirty="0"/>
              <a:t> 2.5 Resources</a:t>
            </a:r>
          </a:p>
          <a:p>
            <a:r>
              <a:rPr lang="en-US" dirty="0"/>
              <a:t> 2.6 Technology</a:t>
            </a:r>
          </a:p>
        </p:txBody>
      </p:sp>
      <p:pic>
        <p:nvPicPr>
          <p:cNvPr id="5122"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97823" l="6009" r="94850"/>
                    </a14:imgEffect>
                  </a14:imgLayer>
                </a14:imgProps>
              </a:ext>
              <a:ext uri="{28A0092B-C50C-407E-A947-70E740481C1C}">
                <a14:useLocalDpi xmlns:a14="http://schemas.microsoft.com/office/drawing/2010/main" val="0"/>
              </a:ext>
            </a:extLst>
          </a:blip>
          <a:srcRect/>
          <a:stretch>
            <a:fillRect/>
          </a:stretch>
        </p:blipFill>
        <p:spPr bwMode="auto">
          <a:xfrm>
            <a:off x="284810" y="1281112"/>
            <a:ext cx="6062589" cy="557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286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a:xfrm>
            <a:off x="1346195" y="1960090"/>
            <a:ext cx="6080894" cy="3777622"/>
          </a:xfrm>
        </p:spPr>
        <p:txBody>
          <a:bodyPr>
            <a:normAutofit/>
          </a:bodyPr>
          <a:lstStyle/>
          <a:p>
            <a:r>
              <a:rPr lang="en-US" sz="3200" i="1" dirty="0"/>
              <a:t>What do Vietnam’s English teachers need to know and be able to do in order to equip language learners with the skills and competencies they need for the 21st Century?</a:t>
            </a:r>
            <a:endParaRPr lang="en-US" sz="3200" i="1" dirty="0">
              <a:latin typeface="Times New Roman" pitchFamily="18" charset="0"/>
              <a:cs typeface="Times New Roman" pitchFamily="18" charset="0"/>
            </a:endParaRPr>
          </a:p>
        </p:txBody>
      </p:sp>
      <p:pic>
        <p:nvPicPr>
          <p:cNvPr id="4"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9898" b="93003" l="9883" r="89950"/>
                    </a14:imgEffect>
                  </a14:imgLayer>
                </a14:imgProps>
              </a:ext>
              <a:ext uri="{28A0092B-C50C-407E-A947-70E740481C1C}">
                <a14:useLocalDpi xmlns:a14="http://schemas.microsoft.com/office/drawing/2010/main" val="0"/>
              </a:ext>
            </a:extLst>
          </a:blip>
          <a:srcRect/>
          <a:stretch>
            <a:fillRect/>
          </a:stretch>
        </p:blipFill>
        <p:spPr bwMode="auto">
          <a:xfrm>
            <a:off x="6636147" y="711854"/>
            <a:ext cx="5686425" cy="558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39258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 2</a:t>
            </a:r>
          </a:p>
        </p:txBody>
      </p:sp>
      <p:pic>
        <p:nvPicPr>
          <p:cNvPr id="5122"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97823" l="6009" r="94850"/>
                    </a14:imgEffect>
                  </a14:imgLayer>
                </a14:imgProps>
              </a:ext>
              <a:ext uri="{28A0092B-C50C-407E-A947-70E740481C1C}">
                <a14:useLocalDpi xmlns:a14="http://schemas.microsoft.com/office/drawing/2010/main" val="0"/>
              </a:ext>
            </a:extLst>
          </a:blip>
          <a:srcRect/>
          <a:stretch>
            <a:fillRect/>
          </a:stretch>
        </p:blipFill>
        <p:spPr bwMode="auto">
          <a:xfrm>
            <a:off x="284810" y="1281112"/>
            <a:ext cx="6062589" cy="557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ontent Placeholder 3"/>
          <p:cNvSpPr>
            <a:spLocks noGrp="1"/>
          </p:cNvSpPr>
          <p:nvPr>
            <p:ph idx="1"/>
          </p:nvPr>
        </p:nvSpPr>
        <p:spPr/>
        <p:txBody>
          <a:bodyPr/>
          <a:lstStyle/>
          <a:p>
            <a:endParaRPr lang="en-US" dirty="0"/>
          </a:p>
        </p:txBody>
      </p:sp>
    </p:spTree>
    <p:extLst>
      <p:ext uri="{BB962C8B-B14F-4D97-AF65-F5344CB8AC3E}">
        <p14:creationId xmlns:p14="http://schemas.microsoft.com/office/powerpoint/2010/main" val="2228267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 3</a:t>
            </a:r>
          </a:p>
        </p:txBody>
      </p:sp>
      <p:sp>
        <p:nvSpPr>
          <p:cNvPr id="3" name="Content Placeholder 2"/>
          <p:cNvSpPr>
            <a:spLocks noGrp="1"/>
          </p:cNvSpPr>
          <p:nvPr>
            <p:ph idx="1"/>
          </p:nvPr>
        </p:nvSpPr>
        <p:spPr/>
        <p:txBody>
          <a:bodyPr/>
          <a:lstStyle/>
          <a:p>
            <a:endParaRPr lang="en-US" dirty="0"/>
          </a:p>
        </p:txBody>
      </p:sp>
      <p:pic>
        <p:nvPicPr>
          <p:cNvPr id="6146"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99334" l="0" r="97147"/>
                    </a14:imgEffect>
                  </a14:imgLayer>
                </a14:imgProps>
              </a:ext>
              <a:ext uri="{28A0092B-C50C-407E-A947-70E740481C1C}">
                <a14:useLocalDpi xmlns:a14="http://schemas.microsoft.com/office/drawing/2010/main" val="0"/>
              </a:ext>
            </a:extLst>
          </a:blip>
          <a:srcRect/>
          <a:stretch>
            <a:fillRect/>
          </a:stretch>
        </p:blipFill>
        <p:spPr bwMode="auto">
          <a:xfrm>
            <a:off x="1049414" y="1547559"/>
            <a:ext cx="5431666" cy="517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38087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 3</a:t>
            </a:r>
          </a:p>
        </p:txBody>
      </p:sp>
      <p:sp>
        <p:nvSpPr>
          <p:cNvPr id="3" name="Content Placeholder 2"/>
          <p:cNvSpPr>
            <a:spLocks noGrp="1"/>
          </p:cNvSpPr>
          <p:nvPr>
            <p:ph idx="1"/>
          </p:nvPr>
        </p:nvSpPr>
        <p:spPr>
          <a:xfrm>
            <a:off x="6111952" y="2164859"/>
            <a:ext cx="6080894" cy="3777622"/>
          </a:xfrm>
        </p:spPr>
        <p:txBody>
          <a:bodyPr>
            <a:normAutofit/>
          </a:bodyPr>
          <a:lstStyle/>
          <a:p>
            <a:r>
              <a:rPr lang="en-US" dirty="0"/>
              <a:t> 3.1 Understand learners’ development to encourage &amp; motivate them</a:t>
            </a:r>
          </a:p>
          <a:p>
            <a:endParaRPr lang="en-US" dirty="0"/>
          </a:p>
        </p:txBody>
      </p:sp>
      <p:pic>
        <p:nvPicPr>
          <p:cNvPr id="6146"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99334" l="0" r="97147"/>
                    </a14:imgEffect>
                  </a14:imgLayer>
                </a14:imgProps>
              </a:ext>
              <a:ext uri="{28A0092B-C50C-407E-A947-70E740481C1C}">
                <a14:useLocalDpi xmlns:a14="http://schemas.microsoft.com/office/drawing/2010/main" val="0"/>
              </a:ext>
            </a:extLst>
          </a:blip>
          <a:srcRect/>
          <a:stretch>
            <a:fillRect/>
          </a:stretch>
        </p:blipFill>
        <p:spPr bwMode="auto">
          <a:xfrm>
            <a:off x="1049414" y="1547559"/>
            <a:ext cx="5431666" cy="517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79406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 3</a:t>
            </a:r>
          </a:p>
        </p:txBody>
      </p:sp>
      <p:sp>
        <p:nvSpPr>
          <p:cNvPr id="3" name="Content Placeholder 2"/>
          <p:cNvSpPr>
            <a:spLocks noGrp="1"/>
          </p:cNvSpPr>
          <p:nvPr>
            <p:ph idx="1"/>
          </p:nvPr>
        </p:nvSpPr>
        <p:spPr>
          <a:xfrm>
            <a:off x="6111952" y="2164859"/>
            <a:ext cx="6080894" cy="3777622"/>
          </a:xfrm>
        </p:spPr>
        <p:txBody>
          <a:bodyPr>
            <a:normAutofit/>
          </a:bodyPr>
          <a:lstStyle/>
          <a:p>
            <a:r>
              <a:rPr lang="en-US" dirty="0"/>
              <a:t> 3.1 Understand learners’ development to encourage &amp; motivate them</a:t>
            </a:r>
          </a:p>
          <a:p>
            <a:r>
              <a:rPr lang="en-US" dirty="0"/>
              <a:t> 3.2 Recognize developmental learner language to inform instructions</a:t>
            </a:r>
          </a:p>
          <a:p>
            <a:endParaRPr lang="en-US" dirty="0"/>
          </a:p>
        </p:txBody>
      </p:sp>
      <p:pic>
        <p:nvPicPr>
          <p:cNvPr id="6146"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99334" l="0" r="97147"/>
                    </a14:imgEffect>
                  </a14:imgLayer>
                </a14:imgProps>
              </a:ext>
              <a:ext uri="{28A0092B-C50C-407E-A947-70E740481C1C}">
                <a14:useLocalDpi xmlns:a14="http://schemas.microsoft.com/office/drawing/2010/main" val="0"/>
              </a:ext>
            </a:extLst>
          </a:blip>
          <a:srcRect/>
          <a:stretch>
            <a:fillRect/>
          </a:stretch>
        </p:blipFill>
        <p:spPr bwMode="auto">
          <a:xfrm>
            <a:off x="1049414" y="1547559"/>
            <a:ext cx="5431666" cy="517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29948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 3</a:t>
            </a:r>
          </a:p>
        </p:txBody>
      </p:sp>
      <p:sp>
        <p:nvSpPr>
          <p:cNvPr id="3" name="Content Placeholder 2"/>
          <p:cNvSpPr>
            <a:spLocks noGrp="1"/>
          </p:cNvSpPr>
          <p:nvPr>
            <p:ph idx="1"/>
          </p:nvPr>
        </p:nvSpPr>
        <p:spPr>
          <a:xfrm>
            <a:off x="6111952" y="2164859"/>
            <a:ext cx="6080894" cy="3777622"/>
          </a:xfrm>
        </p:spPr>
        <p:txBody>
          <a:bodyPr>
            <a:normAutofit/>
          </a:bodyPr>
          <a:lstStyle/>
          <a:p>
            <a:r>
              <a:rPr lang="en-US" dirty="0"/>
              <a:t> 3.1 Understand learners’ development to encourage &amp; motivate them</a:t>
            </a:r>
          </a:p>
          <a:p>
            <a:r>
              <a:rPr lang="en-US" dirty="0"/>
              <a:t> 3.2 Recognize developmental learner language to inform instructions</a:t>
            </a:r>
          </a:p>
          <a:p>
            <a:r>
              <a:rPr lang="en-US" dirty="0"/>
              <a:t> 3.3 Reflect on learners’ values &amp; prior learning</a:t>
            </a:r>
          </a:p>
        </p:txBody>
      </p:sp>
      <p:pic>
        <p:nvPicPr>
          <p:cNvPr id="6146"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99334" l="0" r="97147"/>
                    </a14:imgEffect>
                  </a14:imgLayer>
                </a14:imgProps>
              </a:ext>
              <a:ext uri="{28A0092B-C50C-407E-A947-70E740481C1C}">
                <a14:useLocalDpi xmlns:a14="http://schemas.microsoft.com/office/drawing/2010/main" val="0"/>
              </a:ext>
            </a:extLst>
          </a:blip>
          <a:srcRect/>
          <a:stretch>
            <a:fillRect/>
          </a:stretch>
        </p:blipFill>
        <p:spPr bwMode="auto">
          <a:xfrm>
            <a:off x="1049414" y="1547559"/>
            <a:ext cx="5431666" cy="517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29948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 3</a:t>
            </a:r>
          </a:p>
        </p:txBody>
      </p:sp>
      <p:sp>
        <p:nvSpPr>
          <p:cNvPr id="3" name="Content Placeholder 2"/>
          <p:cNvSpPr>
            <a:spLocks noGrp="1"/>
          </p:cNvSpPr>
          <p:nvPr>
            <p:ph idx="1"/>
          </p:nvPr>
        </p:nvSpPr>
        <p:spPr>
          <a:xfrm>
            <a:off x="6111952" y="2164859"/>
            <a:ext cx="6080894" cy="3777622"/>
          </a:xfrm>
        </p:spPr>
        <p:txBody>
          <a:bodyPr>
            <a:normAutofit lnSpcReduction="10000"/>
          </a:bodyPr>
          <a:lstStyle/>
          <a:p>
            <a:r>
              <a:rPr lang="en-US" dirty="0"/>
              <a:t> 3.1 Understand learners’ development to encourage &amp; motivate them</a:t>
            </a:r>
          </a:p>
          <a:p>
            <a:r>
              <a:rPr lang="en-US" dirty="0"/>
              <a:t> 3.2 Recognize developmental learner language to inform instructions</a:t>
            </a:r>
          </a:p>
          <a:p>
            <a:r>
              <a:rPr lang="en-US" dirty="0"/>
              <a:t> 3.3 Reflect on learners’ values &amp; prior learning</a:t>
            </a:r>
          </a:p>
          <a:p>
            <a:r>
              <a:rPr lang="en-US" dirty="0"/>
              <a:t> 3.4 Develop learners’ creativity &amp; critical thinking</a:t>
            </a:r>
          </a:p>
        </p:txBody>
      </p:sp>
      <p:pic>
        <p:nvPicPr>
          <p:cNvPr id="6146"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99334" l="0" r="97147"/>
                    </a14:imgEffect>
                  </a14:imgLayer>
                </a14:imgProps>
              </a:ext>
              <a:ext uri="{28A0092B-C50C-407E-A947-70E740481C1C}">
                <a14:useLocalDpi xmlns:a14="http://schemas.microsoft.com/office/drawing/2010/main" val="0"/>
              </a:ext>
            </a:extLst>
          </a:blip>
          <a:srcRect/>
          <a:stretch>
            <a:fillRect/>
          </a:stretch>
        </p:blipFill>
        <p:spPr bwMode="auto">
          <a:xfrm>
            <a:off x="1049414" y="1547559"/>
            <a:ext cx="5431666" cy="517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29948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 3</a:t>
            </a:r>
          </a:p>
        </p:txBody>
      </p:sp>
      <p:pic>
        <p:nvPicPr>
          <p:cNvPr id="6146"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99334" l="0" r="97147"/>
                    </a14:imgEffect>
                  </a14:imgLayer>
                </a14:imgProps>
              </a:ext>
              <a:ext uri="{28A0092B-C50C-407E-A947-70E740481C1C}">
                <a14:useLocalDpi xmlns:a14="http://schemas.microsoft.com/office/drawing/2010/main" val="0"/>
              </a:ext>
            </a:extLst>
          </a:blip>
          <a:srcRect/>
          <a:stretch>
            <a:fillRect/>
          </a:stretch>
        </p:blipFill>
        <p:spPr bwMode="auto">
          <a:xfrm>
            <a:off x="1049414" y="1547559"/>
            <a:ext cx="5431666" cy="517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ontent Placeholder 3"/>
          <p:cNvSpPr>
            <a:spLocks noGrp="1"/>
          </p:cNvSpPr>
          <p:nvPr>
            <p:ph idx="1"/>
          </p:nvPr>
        </p:nvSpPr>
        <p:spPr/>
        <p:txBody>
          <a:bodyPr/>
          <a:lstStyle/>
          <a:p>
            <a:endParaRPr lang="en-US" dirty="0"/>
          </a:p>
        </p:txBody>
      </p:sp>
    </p:spTree>
    <p:extLst>
      <p:ext uri="{BB962C8B-B14F-4D97-AF65-F5344CB8AC3E}">
        <p14:creationId xmlns:p14="http://schemas.microsoft.com/office/powerpoint/2010/main" val="32252589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 4</a:t>
            </a:r>
          </a:p>
        </p:txBody>
      </p:sp>
      <p:sp>
        <p:nvSpPr>
          <p:cNvPr id="3" name="Content Placeholder 2"/>
          <p:cNvSpPr>
            <a:spLocks noGrp="1"/>
          </p:cNvSpPr>
          <p:nvPr>
            <p:ph idx="1"/>
          </p:nvPr>
        </p:nvSpPr>
        <p:spPr/>
        <p:txBody>
          <a:bodyPr/>
          <a:lstStyle/>
          <a:p>
            <a:endParaRPr lang="en-US" dirty="0"/>
          </a:p>
        </p:txBody>
      </p:sp>
      <p:pic>
        <p:nvPicPr>
          <p:cNvPr id="7170"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493" b="100000" l="1105" r="100000">
                        <a14:foregroundMark x1="84392" y1="45439" x2="84392" y2="45439"/>
                        <a14:foregroundMark x1="89779" y1="45771" x2="89779" y2="45771"/>
                        <a14:foregroundMark x1="93094" y1="45439" x2="94199" y2="45439"/>
                        <a14:foregroundMark x1="84530" y1="44942" x2="96823" y2="44444"/>
                        <a14:foregroundMark x1="85359" y1="47430" x2="96823" y2="46269"/>
                        <a14:foregroundMark x1="97099" y1="46269" x2="97099" y2="46932"/>
                      </a14:backgroundRemoval>
                    </a14:imgEffect>
                  </a14:imgLayer>
                </a14:imgProps>
              </a:ext>
              <a:ext uri="{28A0092B-C50C-407E-A947-70E740481C1C}">
                <a14:useLocalDpi xmlns:a14="http://schemas.microsoft.com/office/drawing/2010/main" val="0"/>
              </a:ext>
            </a:extLst>
          </a:blip>
          <a:srcRect/>
          <a:stretch>
            <a:fillRect/>
          </a:stretch>
        </p:blipFill>
        <p:spPr bwMode="auto">
          <a:xfrm>
            <a:off x="685595" y="1421738"/>
            <a:ext cx="5858097" cy="487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56167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 4</a:t>
            </a:r>
          </a:p>
        </p:txBody>
      </p:sp>
      <p:sp>
        <p:nvSpPr>
          <p:cNvPr id="3" name="Content Placeholder 2"/>
          <p:cNvSpPr>
            <a:spLocks noGrp="1"/>
          </p:cNvSpPr>
          <p:nvPr>
            <p:ph idx="1"/>
          </p:nvPr>
        </p:nvSpPr>
        <p:spPr>
          <a:xfrm>
            <a:off x="6111106" y="2090717"/>
            <a:ext cx="6080894" cy="3777622"/>
          </a:xfrm>
        </p:spPr>
        <p:txBody>
          <a:bodyPr/>
          <a:lstStyle/>
          <a:p>
            <a:r>
              <a:rPr lang="en-US" dirty="0"/>
              <a:t> 4.1 Showing professionalism in language teaching</a:t>
            </a:r>
          </a:p>
        </p:txBody>
      </p:sp>
      <p:pic>
        <p:nvPicPr>
          <p:cNvPr id="7170"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493" b="100000" l="1105" r="100000">
                        <a14:foregroundMark x1="84392" y1="45439" x2="84392" y2="45439"/>
                        <a14:foregroundMark x1="89779" y1="45771" x2="89779" y2="45771"/>
                        <a14:foregroundMark x1="93094" y1="45439" x2="94199" y2="45439"/>
                        <a14:foregroundMark x1="84530" y1="44942" x2="96823" y2="44444"/>
                        <a14:foregroundMark x1="85359" y1="47430" x2="96823" y2="46269"/>
                        <a14:foregroundMark x1="97099" y1="46269" x2="97099" y2="46932"/>
                      </a14:backgroundRemoval>
                    </a14:imgEffect>
                  </a14:imgLayer>
                </a14:imgProps>
              </a:ext>
              <a:ext uri="{28A0092B-C50C-407E-A947-70E740481C1C}">
                <a14:useLocalDpi xmlns:a14="http://schemas.microsoft.com/office/drawing/2010/main" val="0"/>
              </a:ext>
            </a:extLst>
          </a:blip>
          <a:srcRect/>
          <a:stretch>
            <a:fillRect/>
          </a:stretch>
        </p:blipFill>
        <p:spPr bwMode="auto">
          <a:xfrm>
            <a:off x="592290" y="1421738"/>
            <a:ext cx="5858097" cy="487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78525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 4</a:t>
            </a:r>
          </a:p>
        </p:txBody>
      </p:sp>
      <p:sp>
        <p:nvSpPr>
          <p:cNvPr id="3" name="Content Placeholder 2"/>
          <p:cNvSpPr>
            <a:spLocks noGrp="1"/>
          </p:cNvSpPr>
          <p:nvPr>
            <p:ph idx="1"/>
          </p:nvPr>
        </p:nvSpPr>
        <p:spPr>
          <a:xfrm>
            <a:off x="6111106" y="2090717"/>
            <a:ext cx="6080894" cy="3777622"/>
          </a:xfrm>
        </p:spPr>
        <p:txBody>
          <a:bodyPr/>
          <a:lstStyle/>
          <a:p>
            <a:r>
              <a:rPr lang="en-US" dirty="0"/>
              <a:t> 4.1 Showing professionalism in language teaching</a:t>
            </a:r>
          </a:p>
          <a:p>
            <a:r>
              <a:rPr lang="en-US" dirty="0"/>
              <a:t> 4.2 Practicing cooperation, collaboration &amp; teamwork in language teaching</a:t>
            </a:r>
          </a:p>
        </p:txBody>
      </p:sp>
      <p:pic>
        <p:nvPicPr>
          <p:cNvPr id="7170"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493" b="100000" l="1105" r="100000">
                        <a14:foregroundMark x1="84392" y1="45439" x2="84392" y2="45439"/>
                        <a14:foregroundMark x1="89779" y1="45771" x2="89779" y2="45771"/>
                        <a14:foregroundMark x1="93094" y1="45439" x2="94199" y2="45439"/>
                        <a14:foregroundMark x1="84530" y1="44942" x2="96823" y2="44444"/>
                        <a14:foregroundMark x1="85359" y1="47430" x2="96823" y2="46269"/>
                        <a14:foregroundMark x1="97099" y1="46269" x2="97099" y2="46932"/>
                      </a14:backgroundRemoval>
                    </a14:imgEffect>
                  </a14:imgLayer>
                </a14:imgProps>
              </a:ext>
              <a:ext uri="{28A0092B-C50C-407E-A947-70E740481C1C}">
                <a14:useLocalDpi xmlns:a14="http://schemas.microsoft.com/office/drawing/2010/main" val="0"/>
              </a:ext>
            </a:extLst>
          </a:blip>
          <a:srcRect/>
          <a:stretch>
            <a:fillRect/>
          </a:stretch>
        </p:blipFill>
        <p:spPr bwMode="auto">
          <a:xfrm>
            <a:off x="443002" y="1421738"/>
            <a:ext cx="5858097" cy="487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975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6625" y="428625"/>
            <a:ext cx="8715375" cy="600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05026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 4</a:t>
            </a:r>
          </a:p>
        </p:txBody>
      </p:sp>
      <p:sp>
        <p:nvSpPr>
          <p:cNvPr id="3" name="Content Placeholder 2"/>
          <p:cNvSpPr>
            <a:spLocks noGrp="1"/>
          </p:cNvSpPr>
          <p:nvPr>
            <p:ph idx="1"/>
          </p:nvPr>
        </p:nvSpPr>
        <p:spPr>
          <a:xfrm>
            <a:off x="6111106" y="2090717"/>
            <a:ext cx="6080894" cy="3777622"/>
          </a:xfrm>
        </p:spPr>
        <p:txBody>
          <a:bodyPr/>
          <a:lstStyle/>
          <a:p>
            <a:r>
              <a:rPr lang="en-US" dirty="0"/>
              <a:t> 4.1 Showing professionalism in language teaching</a:t>
            </a:r>
          </a:p>
          <a:p>
            <a:r>
              <a:rPr lang="en-US" dirty="0"/>
              <a:t> 4.2 Practicing cooperation, collaboration &amp; teamwork in language teaching</a:t>
            </a:r>
          </a:p>
          <a:p>
            <a:r>
              <a:rPr lang="en-US" dirty="0"/>
              <a:t> 4.3 Professional development &amp; life-long learning</a:t>
            </a:r>
          </a:p>
          <a:p>
            <a:endParaRPr lang="en-US" dirty="0"/>
          </a:p>
        </p:txBody>
      </p:sp>
      <p:pic>
        <p:nvPicPr>
          <p:cNvPr id="7170"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493" b="100000" l="1105" r="100000">
                        <a14:foregroundMark x1="84392" y1="45439" x2="84392" y2="45439"/>
                        <a14:foregroundMark x1="89779" y1="45771" x2="89779" y2="45771"/>
                        <a14:foregroundMark x1="93094" y1="45439" x2="94199" y2="45439"/>
                        <a14:foregroundMark x1="84530" y1="44942" x2="96823" y2="44444"/>
                        <a14:foregroundMark x1="85359" y1="47430" x2="96823" y2="46269"/>
                        <a14:foregroundMark x1="97099" y1="46269" x2="97099" y2="46932"/>
                      </a14:backgroundRemoval>
                    </a14:imgEffect>
                  </a14:imgLayer>
                </a14:imgProps>
              </a:ext>
              <a:ext uri="{28A0092B-C50C-407E-A947-70E740481C1C}">
                <a14:useLocalDpi xmlns:a14="http://schemas.microsoft.com/office/drawing/2010/main" val="0"/>
              </a:ext>
            </a:extLst>
          </a:blip>
          <a:srcRect/>
          <a:stretch>
            <a:fillRect/>
          </a:stretch>
        </p:blipFill>
        <p:spPr bwMode="auto">
          <a:xfrm>
            <a:off x="536307" y="1421738"/>
            <a:ext cx="5858097" cy="487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9755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 4</a:t>
            </a:r>
          </a:p>
        </p:txBody>
      </p:sp>
      <p:sp>
        <p:nvSpPr>
          <p:cNvPr id="3" name="Content Placeholder 2"/>
          <p:cNvSpPr>
            <a:spLocks noGrp="1"/>
          </p:cNvSpPr>
          <p:nvPr>
            <p:ph idx="1"/>
          </p:nvPr>
        </p:nvSpPr>
        <p:spPr>
          <a:xfrm>
            <a:off x="6111106" y="2090717"/>
            <a:ext cx="6080894" cy="3777622"/>
          </a:xfrm>
        </p:spPr>
        <p:txBody>
          <a:bodyPr/>
          <a:lstStyle/>
          <a:p>
            <a:r>
              <a:rPr lang="en-US" dirty="0"/>
              <a:t> 4.1 Showing professionalism in language teaching</a:t>
            </a:r>
          </a:p>
          <a:p>
            <a:r>
              <a:rPr lang="en-US" dirty="0"/>
              <a:t> 4.2 Practicing cooperation, collaboration &amp; teamwork in language teaching</a:t>
            </a:r>
          </a:p>
          <a:p>
            <a:r>
              <a:rPr lang="en-US" dirty="0"/>
              <a:t> 4.3 Professional development &amp; life-long learning</a:t>
            </a:r>
          </a:p>
          <a:p>
            <a:r>
              <a:rPr lang="en-US" dirty="0"/>
              <a:t> 4.4 Contributing to the language teaching profession</a:t>
            </a:r>
          </a:p>
        </p:txBody>
      </p:sp>
      <p:pic>
        <p:nvPicPr>
          <p:cNvPr id="7170"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493" b="100000" l="1105" r="100000">
                        <a14:foregroundMark x1="84392" y1="45439" x2="84392" y2="45439"/>
                        <a14:foregroundMark x1="89779" y1="45771" x2="89779" y2="45771"/>
                        <a14:foregroundMark x1="93094" y1="45439" x2="94199" y2="45439"/>
                        <a14:foregroundMark x1="84530" y1="44942" x2="96823" y2="44444"/>
                        <a14:foregroundMark x1="85359" y1="47430" x2="96823" y2="46269"/>
                        <a14:foregroundMark x1="97099" y1="46269" x2="97099" y2="46932"/>
                      </a14:backgroundRemoval>
                    </a14:imgEffect>
                  </a14:imgLayer>
                </a14:imgProps>
              </a:ext>
              <a:ext uri="{28A0092B-C50C-407E-A947-70E740481C1C}">
                <a14:useLocalDpi xmlns:a14="http://schemas.microsoft.com/office/drawing/2010/main" val="0"/>
              </a:ext>
            </a:extLst>
          </a:blip>
          <a:srcRect/>
          <a:stretch>
            <a:fillRect/>
          </a:stretch>
        </p:blipFill>
        <p:spPr bwMode="auto">
          <a:xfrm>
            <a:off x="648273" y="1421738"/>
            <a:ext cx="5858097" cy="487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9755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 4</a:t>
            </a:r>
          </a:p>
        </p:txBody>
      </p:sp>
      <p:sp>
        <p:nvSpPr>
          <p:cNvPr id="3" name="Content Placeholder 2"/>
          <p:cNvSpPr>
            <a:spLocks noGrp="1"/>
          </p:cNvSpPr>
          <p:nvPr>
            <p:ph idx="1"/>
          </p:nvPr>
        </p:nvSpPr>
        <p:spPr/>
        <p:txBody>
          <a:bodyPr/>
          <a:lstStyle/>
          <a:p>
            <a:endParaRPr lang="en-US" dirty="0"/>
          </a:p>
        </p:txBody>
      </p:sp>
      <p:pic>
        <p:nvPicPr>
          <p:cNvPr id="7170"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493" b="100000" l="1105" r="100000">
                        <a14:foregroundMark x1="84392" y1="45439" x2="84392" y2="45439"/>
                        <a14:foregroundMark x1="89779" y1="45771" x2="89779" y2="45771"/>
                        <a14:foregroundMark x1="93094" y1="45439" x2="94199" y2="45439"/>
                        <a14:foregroundMark x1="84530" y1="44942" x2="96823" y2="44444"/>
                        <a14:foregroundMark x1="85359" y1="47430" x2="96823" y2="46269"/>
                        <a14:foregroundMark x1="97099" y1="46269" x2="97099" y2="46932"/>
                      </a14:backgroundRemoval>
                    </a14:imgEffect>
                  </a14:imgLayer>
                </a14:imgProps>
              </a:ext>
              <a:ext uri="{28A0092B-C50C-407E-A947-70E740481C1C}">
                <a14:useLocalDpi xmlns:a14="http://schemas.microsoft.com/office/drawing/2010/main" val="0"/>
              </a:ext>
            </a:extLst>
          </a:blip>
          <a:srcRect/>
          <a:stretch>
            <a:fillRect/>
          </a:stretch>
        </p:blipFill>
        <p:spPr bwMode="auto">
          <a:xfrm>
            <a:off x="909527" y="1421738"/>
            <a:ext cx="5858097" cy="487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70284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 5</a:t>
            </a:r>
          </a:p>
        </p:txBody>
      </p:sp>
      <p:sp>
        <p:nvSpPr>
          <p:cNvPr id="3" name="Content Placeholder 2"/>
          <p:cNvSpPr>
            <a:spLocks noGrp="1"/>
          </p:cNvSpPr>
          <p:nvPr>
            <p:ph idx="1"/>
          </p:nvPr>
        </p:nvSpPr>
        <p:spPr/>
        <p:txBody>
          <a:bodyPr/>
          <a:lstStyle/>
          <a:p>
            <a:endParaRPr lang="en-US" dirty="0"/>
          </a:p>
        </p:txBody>
      </p:sp>
      <p:pic>
        <p:nvPicPr>
          <p:cNvPr id="8194"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99292" l="2357" r="97980"/>
                    </a14:imgEffect>
                  </a14:imgLayer>
                </a14:imgProps>
              </a:ext>
              <a:ext uri="{28A0092B-C50C-407E-A947-70E740481C1C}">
                <a14:useLocalDpi xmlns:a14="http://schemas.microsoft.com/office/drawing/2010/main" val="0"/>
              </a:ext>
            </a:extLst>
          </a:blip>
          <a:srcRect/>
          <a:stretch>
            <a:fillRect/>
          </a:stretch>
        </p:blipFill>
        <p:spPr bwMode="auto">
          <a:xfrm>
            <a:off x="1438275" y="1484255"/>
            <a:ext cx="5068542" cy="482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50002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 5</a:t>
            </a:r>
          </a:p>
        </p:txBody>
      </p:sp>
      <p:sp>
        <p:nvSpPr>
          <p:cNvPr id="3" name="Content Placeholder 2"/>
          <p:cNvSpPr>
            <a:spLocks noGrp="1"/>
          </p:cNvSpPr>
          <p:nvPr>
            <p:ph idx="1"/>
          </p:nvPr>
        </p:nvSpPr>
        <p:spPr>
          <a:xfrm>
            <a:off x="6111106" y="2527721"/>
            <a:ext cx="6080894" cy="3777622"/>
          </a:xfrm>
        </p:spPr>
        <p:txBody>
          <a:bodyPr/>
          <a:lstStyle/>
          <a:p>
            <a:r>
              <a:rPr lang="en-US" dirty="0"/>
              <a:t> 5.1 Connecting learning beyond the language classroom</a:t>
            </a:r>
          </a:p>
          <a:p>
            <a:endParaRPr lang="en-US" dirty="0"/>
          </a:p>
          <a:p>
            <a:endParaRPr lang="en-US" dirty="0"/>
          </a:p>
        </p:txBody>
      </p:sp>
      <p:pic>
        <p:nvPicPr>
          <p:cNvPr id="8194"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99292" l="2357" r="97980"/>
                    </a14:imgEffect>
                  </a14:imgLayer>
                </a14:imgProps>
              </a:ext>
              <a:ext uri="{28A0092B-C50C-407E-A947-70E740481C1C}">
                <a14:useLocalDpi xmlns:a14="http://schemas.microsoft.com/office/drawing/2010/main" val="0"/>
              </a:ext>
            </a:extLst>
          </a:blip>
          <a:srcRect/>
          <a:stretch>
            <a:fillRect/>
          </a:stretch>
        </p:blipFill>
        <p:spPr bwMode="auto">
          <a:xfrm>
            <a:off x="1438275" y="1484255"/>
            <a:ext cx="5068542" cy="482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43914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 5</a:t>
            </a:r>
          </a:p>
        </p:txBody>
      </p:sp>
      <p:sp>
        <p:nvSpPr>
          <p:cNvPr id="3" name="Content Placeholder 2"/>
          <p:cNvSpPr>
            <a:spLocks noGrp="1"/>
          </p:cNvSpPr>
          <p:nvPr>
            <p:ph idx="1"/>
          </p:nvPr>
        </p:nvSpPr>
        <p:spPr>
          <a:xfrm>
            <a:off x="6111106" y="2527721"/>
            <a:ext cx="6080894" cy="3777622"/>
          </a:xfrm>
        </p:spPr>
        <p:txBody>
          <a:bodyPr/>
          <a:lstStyle/>
          <a:p>
            <a:r>
              <a:rPr lang="en-US" dirty="0"/>
              <a:t> 5.1 Connecting learning beyond the language classroom</a:t>
            </a:r>
          </a:p>
          <a:p>
            <a:endParaRPr lang="en-US" dirty="0"/>
          </a:p>
          <a:p>
            <a:endParaRPr lang="en-US" dirty="0"/>
          </a:p>
          <a:p>
            <a:r>
              <a:rPr lang="en-US" dirty="0"/>
              <a:t> 5.2 Reflecting on Language Learning &amp; Teaching</a:t>
            </a:r>
          </a:p>
        </p:txBody>
      </p:sp>
      <p:pic>
        <p:nvPicPr>
          <p:cNvPr id="8194"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99292" l="2357" r="97980"/>
                    </a14:imgEffect>
                  </a14:imgLayer>
                </a14:imgProps>
              </a:ext>
              <a:ext uri="{28A0092B-C50C-407E-A947-70E740481C1C}">
                <a14:useLocalDpi xmlns:a14="http://schemas.microsoft.com/office/drawing/2010/main" val="0"/>
              </a:ext>
            </a:extLst>
          </a:blip>
          <a:srcRect/>
          <a:stretch>
            <a:fillRect/>
          </a:stretch>
        </p:blipFill>
        <p:spPr bwMode="auto">
          <a:xfrm>
            <a:off x="1438275" y="1484255"/>
            <a:ext cx="5068542" cy="482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25643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 5</a:t>
            </a:r>
          </a:p>
        </p:txBody>
      </p:sp>
      <p:sp>
        <p:nvSpPr>
          <p:cNvPr id="3" name="Content Placeholder 2"/>
          <p:cNvSpPr>
            <a:spLocks noGrp="1"/>
          </p:cNvSpPr>
          <p:nvPr>
            <p:ph idx="1"/>
          </p:nvPr>
        </p:nvSpPr>
        <p:spPr/>
        <p:txBody>
          <a:bodyPr/>
          <a:lstStyle/>
          <a:p>
            <a:endParaRPr lang="en-US" dirty="0"/>
          </a:p>
        </p:txBody>
      </p:sp>
      <p:pic>
        <p:nvPicPr>
          <p:cNvPr id="8194"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99292" l="2357" r="97980"/>
                    </a14:imgEffect>
                  </a14:imgLayer>
                </a14:imgProps>
              </a:ext>
              <a:ext uri="{28A0092B-C50C-407E-A947-70E740481C1C}">
                <a14:useLocalDpi xmlns:a14="http://schemas.microsoft.com/office/drawing/2010/main" val="0"/>
              </a:ext>
            </a:extLst>
          </a:blip>
          <a:srcRect/>
          <a:stretch>
            <a:fillRect/>
          </a:stretch>
        </p:blipFill>
        <p:spPr bwMode="auto">
          <a:xfrm>
            <a:off x="1438275" y="1484255"/>
            <a:ext cx="5068542" cy="482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19326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b="1" dirty="0"/>
              <a:t>IMPLICATIONS OF THE FRAMEWORK FOR TRAINERS</a:t>
            </a:r>
            <a:br>
              <a:rPr lang="en-US" b="1" dirty="0"/>
            </a:br>
            <a:r>
              <a:rPr lang="en-US" b="1" dirty="0"/>
              <a:t>AND TRAINING PROVIDERS</a:t>
            </a:r>
            <a:endParaRPr lang="en-US"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516106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b="1" dirty="0"/>
              <a:t>IMPLICATIONS OF THE FRAMEWORK FOR TRAINERS</a:t>
            </a:r>
            <a:br>
              <a:rPr lang="en-US" b="1" dirty="0"/>
            </a:br>
            <a:r>
              <a:rPr lang="en-US" b="1" dirty="0"/>
              <a:t>AND TRAINING PROVIDERS</a:t>
            </a:r>
            <a:endParaRPr lang="en-US" dirty="0"/>
          </a:p>
        </p:txBody>
      </p:sp>
      <p:sp>
        <p:nvSpPr>
          <p:cNvPr id="5" name="Subtitle 4"/>
          <p:cNvSpPr>
            <a:spLocks noGrp="1"/>
          </p:cNvSpPr>
          <p:nvPr>
            <p:ph type="subTitle" idx="1"/>
          </p:nvPr>
        </p:nvSpPr>
        <p:spPr/>
        <p:txBody>
          <a:bodyPr/>
          <a:lstStyle/>
          <a:p>
            <a:endParaRPr lang="en-US" dirty="0"/>
          </a:p>
        </p:txBody>
      </p:sp>
      <p:pic>
        <p:nvPicPr>
          <p:cNvPr id="6"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9898" b="93003" l="9883" r="89950"/>
                    </a14:imgEffect>
                  </a14:imgLayer>
                </a14:imgProps>
              </a:ext>
              <a:ext uri="{28A0092B-C50C-407E-A947-70E740481C1C}">
                <a14:useLocalDpi xmlns:a14="http://schemas.microsoft.com/office/drawing/2010/main" val="0"/>
              </a:ext>
            </a:extLst>
          </a:blip>
          <a:srcRect/>
          <a:stretch>
            <a:fillRect/>
          </a:stretch>
        </p:blipFill>
        <p:spPr bwMode="auto">
          <a:xfrm>
            <a:off x="6831680" y="229246"/>
            <a:ext cx="5686425" cy="558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88255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Implications of the framework</a:t>
            </a:r>
          </a:p>
        </p:txBody>
      </p:sp>
      <p:sp>
        <p:nvSpPr>
          <p:cNvPr id="3" name="Content Placeholder 2"/>
          <p:cNvSpPr>
            <a:spLocks noGrp="1"/>
          </p:cNvSpPr>
          <p:nvPr>
            <p:ph idx="1"/>
          </p:nvPr>
        </p:nvSpPr>
        <p:spPr/>
        <p:txBody>
          <a:bodyPr/>
          <a:lstStyle/>
          <a:p>
            <a:r>
              <a:rPr lang="en-US" b="1" dirty="0"/>
              <a:t>Continuous Professional Development</a:t>
            </a:r>
            <a:endParaRPr lang="en-US" dirty="0"/>
          </a:p>
        </p:txBody>
      </p:sp>
    </p:spTree>
    <p:extLst>
      <p:ext uri="{BB962C8B-B14F-4D97-AF65-F5344CB8AC3E}">
        <p14:creationId xmlns:p14="http://schemas.microsoft.com/office/powerpoint/2010/main" val="1211545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6838" y="175365"/>
            <a:ext cx="8415162" cy="65507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01579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Implications of the framework</a:t>
            </a:r>
          </a:p>
        </p:txBody>
      </p:sp>
      <p:sp>
        <p:nvSpPr>
          <p:cNvPr id="3" name="Content Placeholder 2"/>
          <p:cNvSpPr>
            <a:spLocks noGrp="1"/>
          </p:cNvSpPr>
          <p:nvPr>
            <p:ph idx="1"/>
          </p:nvPr>
        </p:nvSpPr>
        <p:spPr/>
        <p:txBody>
          <a:bodyPr/>
          <a:lstStyle/>
          <a:p>
            <a:r>
              <a:rPr lang="en-US" b="1" dirty="0"/>
              <a:t>Continuous Professional Development</a:t>
            </a:r>
          </a:p>
          <a:p>
            <a:r>
              <a:rPr lang="en-US" b="1" dirty="0"/>
              <a:t>Mapping Training Curriculum to the ETCF</a:t>
            </a:r>
            <a:endParaRPr lang="en-US" dirty="0"/>
          </a:p>
        </p:txBody>
      </p:sp>
    </p:spTree>
    <p:extLst>
      <p:ext uri="{BB962C8B-B14F-4D97-AF65-F5344CB8AC3E}">
        <p14:creationId xmlns:p14="http://schemas.microsoft.com/office/powerpoint/2010/main" val="31657178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Implications of the framework</a:t>
            </a:r>
          </a:p>
        </p:txBody>
      </p:sp>
      <p:sp>
        <p:nvSpPr>
          <p:cNvPr id="3" name="Content Placeholder 2"/>
          <p:cNvSpPr>
            <a:spLocks noGrp="1"/>
          </p:cNvSpPr>
          <p:nvPr>
            <p:ph idx="1"/>
          </p:nvPr>
        </p:nvSpPr>
        <p:spPr/>
        <p:txBody>
          <a:bodyPr/>
          <a:lstStyle/>
          <a:p>
            <a:r>
              <a:rPr lang="en-US" b="1" dirty="0"/>
              <a:t>Continuous Professional Development</a:t>
            </a:r>
          </a:p>
          <a:p>
            <a:r>
              <a:rPr lang="en-US" b="1" dirty="0"/>
              <a:t>Mapping Training Curriculum to the ETCF</a:t>
            </a:r>
          </a:p>
          <a:p>
            <a:r>
              <a:rPr lang="en-US" b="1" dirty="0"/>
              <a:t>Linking Outcomes and Assessments to the ETCF</a:t>
            </a:r>
            <a:endParaRPr lang="en-US" dirty="0"/>
          </a:p>
        </p:txBody>
      </p:sp>
    </p:spTree>
    <p:extLst>
      <p:ext uri="{BB962C8B-B14F-4D97-AF65-F5344CB8AC3E}">
        <p14:creationId xmlns:p14="http://schemas.microsoft.com/office/powerpoint/2010/main" val="34338631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Implications of the framework</a:t>
            </a:r>
          </a:p>
        </p:txBody>
      </p:sp>
      <p:sp>
        <p:nvSpPr>
          <p:cNvPr id="3" name="Content Placeholder 2"/>
          <p:cNvSpPr>
            <a:spLocks noGrp="1"/>
          </p:cNvSpPr>
          <p:nvPr>
            <p:ph idx="1"/>
          </p:nvPr>
        </p:nvSpPr>
        <p:spPr/>
        <p:txBody>
          <a:bodyPr/>
          <a:lstStyle/>
          <a:p>
            <a:r>
              <a:rPr lang="en-US" b="1" dirty="0"/>
              <a:t>Continuous Professional Development</a:t>
            </a:r>
          </a:p>
          <a:p>
            <a:r>
              <a:rPr lang="en-US" b="1" dirty="0"/>
              <a:t>Mapping Training Curriculum to the ETCF</a:t>
            </a:r>
          </a:p>
          <a:p>
            <a:r>
              <a:rPr lang="en-US" b="1" dirty="0"/>
              <a:t>Linking Outcomes and Assessments to the ETCF</a:t>
            </a:r>
          </a:p>
          <a:p>
            <a:r>
              <a:rPr lang="en-US" b="1" dirty="0"/>
              <a:t>A New Kind of Apprenticeship</a:t>
            </a:r>
            <a:endParaRPr lang="en-US" dirty="0"/>
          </a:p>
        </p:txBody>
      </p:sp>
    </p:spTree>
    <p:extLst>
      <p:ext uri="{BB962C8B-B14F-4D97-AF65-F5344CB8AC3E}">
        <p14:creationId xmlns:p14="http://schemas.microsoft.com/office/powerpoint/2010/main" val="41403346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Implications of the framework</a:t>
            </a:r>
          </a:p>
        </p:txBody>
      </p:sp>
      <p:sp>
        <p:nvSpPr>
          <p:cNvPr id="3" name="Content Placeholder 2"/>
          <p:cNvSpPr>
            <a:spLocks noGrp="1"/>
          </p:cNvSpPr>
          <p:nvPr>
            <p:ph idx="1"/>
          </p:nvPr>
        </p:nvSpPr>
        <p:spPr>
          <a:xfrm>
            <a:off x="1663431" y="2090716"/>
            <a:ext cx="6454201" cy="4422051"/>
          </a:xfrm>
        </p:spPr>
        <p:txBody>
          <a:bodyPr>
            <a:normAutofit/>
          </a:bodyPr>
          <a:lstStyle/>
          <a:p>
            <a:r>
              <a:rPr lang="en-US" b="1" dirty="0"/>
              <a:t>Continuous Professional Development</a:t>
            </a:r>
          </a:p>
          <a:p>
            <a:r>
              <a:rPr lang="en-US" b="1" dirty="0"/>
              <a:t>Mapping Training Curriculum to the ETCF</a:t>
            </a:r>
          </a:p>
          <a:p>
            <a:r>
              <a:rPr lang="en-US" b="1" dirty="0"/>
              <a:t>Linking Outcomes and Assessments to the ETCF</a:t>
            </a:r>
          </a:p>
          <a:p>
            <a:r>
              <a:rPr lang="en-US" b="1" dirty="0"/>
              <a:t>A New Kind of Apprenticeship</a:t>
            </a:r>
          </a:p>
          <a:p>
            <a:r>
              <a:rPr lang="en-US" b="1" dirty="0"/>
              <a:t>Connecting Teacher Learning to Classroom Practice</a:t>
            </a:r>
            <a:endParaRPr lang="en-US" dirty="0"/>
          </a:p>
        </p:txBody>
      </p:sp>
    </p:spTree>
    <p:extLst>
      <p:ext uri="{BB962C8B-B14F-4D97-AF65-F5344CB8AC3E}">
        <p14:creationId xmlns:p14="http://schemas.microsoft.com/office/powerpoint/2010/main" val="34137728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Implications of the framework</a:t>
            </a:r>
          </a:p>
        </p:txBody>
      </p:sp>
      <p:sp>
        <p:nvSpPr>
          <p:cNvPr id="3" name="Content Placeholder 2"/>
          <p:cNvSpPr>
            <a:spLocks noGrp="1"/>
          </p:cNvSpPr>
          <p:nvPr>
            <p:ph idx="1"/>
          </p:nvPr>
        </p:nvSpPr>
        <p:spPr>
          <a:xfrm>
            <a:off x="1663431" y="2090716"/>
            <a:ext cx="6584829" cy="4347405"/>
          </a:xfrm>
        </p:spPr>
        <p:txBody>
          <a:bodyPr>
            <a:normAutofit/>
          </a:bodyPr>
          <a:lstStyle/>
          <a:p>
            <a:r>
              <a:rPr lang="en-US" b="1" dirty="0"/>
              <a:t>Continuous Professional Development</a:t>
            </a:r>
          </a:p>
          <a:p>
            <a:r>
              <a:rPr lang="en-US" b="1" dirty="0"/>
              <a:t>Mapping Training Curriculum to the ETCF</a:t>
            </a:r>
          </a:p>
          <a:p>
            <a:r>
              <a:rPr lang="en-US" b="1" dirty="0"/>
              <a:t>Linking Outcomes and Assessments to the ETCF</a:t>
            </a:r>
          </a:p>
          <a:p>
            <a:r>
              <a:rPr lang="en-US" b="1" dirty="0"/>
              <a:t>A New Kind of Apprenticeship</a:t>
            </a:r>
          </a:p>
          <a:p>
            <a:r>
              <a:rPr lang="en-US" b="1" dirty="0"/>
              <a:t>Connecting Teacher Learning to Classroom Practice</a:t>
            </a:r>
          </a:p>
          <a:p>
            <a:r>
              <a:rPr lang="en-US" b="1" dirty="0"/>
              <a:t>Model Schools</a:t>
            </a:r>
            <a:endParaRPr lang="en-US" dirty="0"/>
          </a:p>
        </p:txBody>
      </p:sp>
    </p:spTree>
    <p:extLst>
      <p:ext uri="{BB962C8B-B14F-4D97-AF65-F5344CB8AC3E}">
        <p14:creationId xmlns:p14="http://schemas.microsoft.com/office/powerpoint/2010/main" val="19027575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Implications of the framework</a:t>
            </a:r>
          </a:p>
        </p:txBody>
      </p:sp>
      <p:sp>
        <p:nvSpPr>
          <p:cNvPr id="3" name="Content Placeholder 2"/>
          <p:cNvSpPr>
            <a:spLocks noGrp="1"/>
          </p:cNvSpPr>
          <p:nvPr>
            <p:ph idx="1"/>
          </p:nvPr>
        </p:nvSpPr>
        <p:spPr>
          <a:xfrm>
            <a:off x="1663432" y="2090717"/>
            <a:ext cx="6622152" cy="4328744"/>
          </a:xfrm>
        </p:spPr>
        <p:txBody>
          <a:bodyPr>
            <a:normAutofit/>
          </a:bodyPr>
          <a:lstStyle/>
          <a:p>
            <a:r>
              <a:rPr lang="en-US" b="1" dirty="0"/>
              <a:t>Continuous Professional Development</a:t>
            </a:r>
          </a:p>
          <a:p>
            <a:r>
              <a:rPr lang="en-US" b="1" dirty="0"/>
              <a:t>Mapping Training Curriculum to the ETCF</a:t>
            </a:r>
          </a:p>
          <a:p>
            <a:r>
              <a:rPr lang="en-US" b="1" dirty="0"/>
              <a:t>Linking Outcomes and Assessments to the ETCF</a:t>
            </a:r>
          </a:p>
          <a:p>
            <a:r>
              <a:rPr lang="en-US" b="1" dirty="0"/>
              <a:t>A New Kind of Apprenticeship</a:t>
            </a:r>
          </a:p>
          <a:p>
            <a:r>
              <a:rPr lang="en-US" b="1" dirty="0"/>
              <a:t>Connecting Teacher Learning to Classroom Practice</a:t>
            </a:r>
          </a:p>
          <a:p>
            <a:r>
              <a:rPr lang="en-US" b="1" dirty="0"/>
              <a:t>Model Schools</a:t>
            </a:r>
          </a:p>
          <a:p>
            <a:r>
              <a:rPr lang="en-US" b="1" dirty="0"/>
              <a:t>Communities of Practice</a:t>
            </a:r>
            <a:endParaRPr lang="en-US" dirty="0"/>
          </a:p>
        </p:txBody>
      </p:sp>
    </p:spTree>
    <p:extLst>
      <p:ext uri="{BB962C8B-B14F-4D97-AF65-F5344CB8AC3E}">
        <p14:creationId xmlns:p14="http://schemas.microsoft.com/office/powerpoint/2010/main" val="35230759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4" name="Content Placeholder 3"/>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9898" b="93003" l="9883" r="89950"/>
                    </a14:imgEffect>
                  </a14:imgLayer>
                </a14:imgProps>
              </a:ext>
              <a:ext uri="{28A0092B-C50C-407E-A947-70E740481C1C}">
                <a14:useLocalDpi xmlns:a14="http://schemas.microsoft.com/office/drawing/2010/main" val="0"/>
              </a:ext>
            </a:extLst>
          </a:blip>
          <a:srcRect/>
          <a:stretch>
            <a:fillRect/>
          </a:stretch>
        </p:blipFill>
        <p:spPr bwMode="auto">
          <a:xfrm>
            <a:off x="1355018" y="1055876"/>
            <a:ext cx="5686425" cy="558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4887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 1</a:t>
            </a:r>
          </a:p>
        </p:txBody>
      </p:sp>
      <p:sp>
        <p:nvSpPr>
          <p:cNvPr id="3" name="Content Placeholder 2"/>
          <p:cNvSpPr>
            <a:spLocks noGrp="1"/>
          </p:cNvSpPr>
          <p:nvPr>
            <p:ph idx="1"/>
          </p:nvPr>
        </p:nvSpPr>
        <p:spPr>
          <a:xfrm>
            <a:off x="6036462" y="2244534"/>
            <a:ext cx="6080894" cy="3777622"/>
          </a:xfrm>
        </p:spPr>
        <p:txBody>
          <a:bodyPr>
            <a:noAutofit/>
          </a:bodyPr>
          <a:lstStyle/>
          <a:p>
            <a:r>
              <a:rPr lang="en-US" sz="2000" dirty="0"/>
              <a:t> 1.1a  Teacher’s language proficiency</a:t>
            </a:r>
          </a:p>
          <a:p>
            <a:endParaRPr lang="en-US" sz="2000" dirty="0"/>
          </a:p>
        </p:txBody>
      </p:sp>
      <p:pic>
        <p:nvPicPr>
          <p:cNvPr id="4098"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98142" l="9958" r="89902"/>
                    </a14:imgEffect>
                  </a14:imgLayer>
                </a14:imgProps>
              </a:ext>
              <a:ext uri="{28A0092B-C50C-407E-A947-70E740481C1C}">
                <a14:useLocalDpi xmlns:a14="http://schemas.microsoft.com/office/drawing/2010/main" val="0"/>
              </a:ext>
            </a:extLst>
          </a:blip>
          <a:srcRect/>
          <a:stretch>
            <a:fillRect/>
          </a:stretch>
        </p:blipFill>
        <p:spPr bwMode="auto">
          <a:xfrm>
            <a:off x="-35166" y="1332612"/>
            <a:ext cx="6791325"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1577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 1</a:t>
            </a:r>
          </a:p>
        </p:txBody>
      </p:sp>
      <p:sp>
        <p:nvSpPr>
          <p:cNvPr id="3" name="Content Placeholder 2"/>
          <p:cNvSpPr>
            <a:spLocks noGrp="1"/>
          </p:cNvSpPr>
          <p:nvPr>
            <p:ph idx="1"/>
          </p:nvPr>
        </p:nvSpPr>
        <p:spPr>
          <a:xfrm>
            <a:off x="6036462" y="2244534"/>
            <a:ext cx="6080894" cy="3777622"/>
          </a:xfrm>
        </p:spPr>
        <p:txBody>
          <a:bodyPr>
            <a:noAutofit/>
          </a:bodyPr>
          <a:lstStyle/>
          <a:p>
            <a:r>
              <a:rPr lang="en-US" sz="2000" dirty="0"/>
              <a:t> 1.1a  Teacher’s language proficiency</a:t>
            </a:r>
          </a:p>
          <a:p>
            <a:r>
              <a:rPr lang="en-US" sz="2000" dirty="0"/>
              <a:t> 1.1b  Working knowledge of CEFR</a:t>
            </a:r>
          </a:p>
          <a:p>
            <a:endParaRPr lang="en-US" sz="2000" dirty="0"/>
          </a:p>
        </p:txBody>
      </p:sp>
      <p:pic>
        <p:nvPicPr>
          <p:cNvPr id="4098"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98142" l="9958" r="89902"/>
                    </a14:imgEffect>
                  </a14:imgLayer>
                </a14:imgProps>
              </a:ext>
              <a:ext uri="{28A0092B-C50C-407E-A947-70E740481C1C}">
                <a14:useLocalDpi xmlns:a14="http://schemas.microsoft.com/office/drawing/2010/main" val="0"/>
              </a:ext>
            </a:extLst>
          </a:blip>
          <a:srcRect/>
          <a:stretch>
            <a:fillRect/>
          </a:stretch>
        </p:blipFill>
        <p:spPr bwMode="auto">
          <a:xfrm>
            <a:off x="-35166" y="1332612"/>
            <a:ext cx="6791325"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611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 1</a:t>
            </a:r>
          </a:p>
        </p:txBody>
      </p:sp>
      <p:sp>
        <p:nvSpPr>
          <p:cNvPr id="3" name="Content Placeholder 2"/>
          <p:cNvSpPr>
            <a:spLocks noGrp="1"/>
          </p:cNvSpPr>
          <p:nvPr>
            <p:ph idx="1"/>
          </p:nvPr>
        </p:nvSpPr>
        <p:spPr>
          <a:xfrm>
            <a:off x="6036462" y="2244534"/>
            <a:ext cx="6080894" cy="3777622"/>
          </a:xfrm>
        </p:spPr>
        <p:txBody>
          <a:bodyPr>
            <a:noAutofit/>
          </a:bodyPr>
          <a:lstStyle/>
          <a:p>
            <a:r>
              <a:rPr lang="en-US" sz="2000" dirty="0"/>
              <a:t> 1.1a  Teacher’s language proficiency</a:t>
            </a:r>
          </a:p>
          <a:p>
            <a:r>
              <a:rPr lang="en-US" sz="2000" dirty="0"/>
              <a:t> 1.1b  Working knowledge of CEFR</a:t>
            </a:r>
          </a:p>
          <a:p>
            <a:r>
              <a:rPr lang="en-US" sz="2000" dirty="0"/>
              <a:t> 1.2     Language as a system</a:t>
            </a:r>
          </a:p>
          <a:p>
            <a:endParaRPr lang="en-US" sz="2000" dirty="0"/>
          </a:p>
        </p:txBody>
      </p:sp>
      <p:pic>
        <p:nvPicPr>
          <p:cNvPr id="4098"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98142" l="9958" r="89902"/>
                    </a14:imgEffect>
                  </a14:imgLayer>
                </a14:imgProps>
              </a:ext>
              <a:ext uri="{28A0092B-C50C-407E-A947-70E740481C1C}">
                <a14:useLocalDpi xmlns:a14="http://schemas.microsoft.com/office/drawing/2010/main" val="0"/>
              </a:ext>
            </a:extLst>
          </a:blip>
          <a:srcRect/>
          <a:stretch>
            <a:fillRect/>
          </a:stretch>
        </p:blipFill>
        <p:spPr bwMode="auto">
          <a:xfrm>
            <a:off x="-35166" y="1332612"/>
            <a:ext cx="6791325"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7101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 1</a:t>
            </a:r>
          </a:p>
        </p:txBody>
      </p:sp>
      <p:sp>
        <p:nvSpPr>
          <p:cNvPr id="3" name="Content Placeholder 2"/>
          <p:cNvSpPr>
            <a:spLocks noGrp="1"/>
          </p:cNvSpPr>
          <p:nvPr>
            <p:ph idx="1"/>
          </p:nvPr>
        </p:nvSpPr>
        <p:spPr>
          <a:xfrm>
            <a:off x="6036462" y="2244534"/>
            <a:ext cx="6080894" cy="3777622"/>
          </a:xfrm>
        </p:spPr>
        <p:txBody>
          <a:bodyPr>
            <a:noAutofit/>
          </a:bodyPr>
          <a:lstStyle/>
          <a:p>
            <a:r>
              <a:rPr lang="en-US" sz="2000" dirty="0"/>
              <a:t> 1.1a  Teacher’s language proficiency</a:t>
            </a:r>
          </a:p>
          <a:p>
            <a:r>
              <a:rPr lang="en-US" sz="2000" dirty="0"/>
              <a:t> 1.1b  Working knowledge of CEFR</a:t>
            </a:r>
          </a:p>
          <a:p>
            <a:r>
              <a:rPr lang="en-US" sz="2000" dirty="0"/>
              <a:t> 1.2     Language as a system</a:t>
            </a:r>
          </a:p>
          <a:p>
            <a:r>
              <a:rPr lang="en-US" sz="2000" dirty="0"/>
              <a:t> 1.3     Understanding how languages are 			   learned</a:t>
            </a:r>
          </a:p>
          <a:p>
            <a:pPr marL="0" indent="0">
              <a:buNone/>
            </a:pPr>
            <a:endParaRPr lang="en-US" sz="2000" dirty="0"/>
          </a:p>
        </p:txBody>
      </p:sp>
      <p:pic>
        <p:nvPicPr>
          <p:cNvPr id="4098"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98142" l="9958" r="89902"/>
                    </a14:imgEffect>
                  </a14:imgLayer>
                </a14:imgProps>
              </a:ext>
              <a:ext uri="{28A0092B-C50C-407E-A947-70E740481C1C}">
                <a14:useLocalDpi xmlns:a14="http://schemas.microsoft.com/office/drawing/2010/main" val="0"/>
              </a:ext>
            </a:extLst>
          </a:blip>
          <a:srcRect/>
          <a:stretch>
            <a:fillRect/>
          </a:stretch>
        </p:blipFill>
        <p:spPr bwMode="auto">
          <a:xfrm>
            <a:off x="-35166" y="1332612"/>
            <a:ext cx="6791325"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3531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 1</a:t>
            </a:r>
          </a:p>
        </p:txBody>
      </p:sp>
      <p:sp>
        <p:nvSpPr>
          <p:cNvPr id="3" name="Content Placeholder 2"/>
          <p:cNvSpPr>
            <a:spLocks noGrp="1"/>
          </p:cNvSpPr>
          <p:nvPr>
            <p:ph idx="1"/>
          </p:nvPr>
        </p:nvSpPr>
        <p:spPr>
          <a:xfrm>
            <a:off x="6036462" y="2244534"/>
            <a:ext cx="6080894" cy="3777622"/>
          </a:xfrm>
        </p:spPr>
        <p:txBody>
          <a:bodyPr>
            <a:noAutofit/>
          </a:bodyPr>
          <a:lstStyle/>
          <a:p>
            <a:r>
              <a:rPr lang="en-US" sz="2000" dirty="0"/>
              <a:t> 1.1a  Teacher’s language proficiency</a:t>
            </a:r>
          </a:p>
          <a:p>
            <a:r>
              <a:rPr lang="en-US" sz="2000" dirty="0"/>
              <a:t> 1.1b  Working knowledge of CEFR</a:t>
            </a:r>
          </a:p>
          <a:p>
            <a:r>
              <a:rPr lang="en-US" sz="2000" dirty="0"/>
              <a:t> 1.2     Language as a system</a:t>
            </a:r>
          </a:p>
          <a:p>
            <a:r>
              <a:rPr lang="en-US" sz="2000" dirty="0"/>
              <a:t> 1.3     Understanding how languages are 			   learned</a:t>
            </a:r>
          </a:p>
          <a:p>
            <a:r>
              <a:rPr lang="en-US" sz="2000" dirty="0"/>
              <a:t> 1.4     Cultures of English-speaking countries</a:t>
            </a:r>
          </a:p>
          <a:p>
            <a:endParaRPr lang="en-US" sz="2000" dirty="0"/>
          </a:p>
        </p:txBody>
      </p:sp>
      <p:pic>
        <p:nvPicPr>
          <p:cNvPr id="4098"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98142" l="9958" r="89902"/>
                    </a14:imgEffect>
                  </a14:imgLayer>
                </a14:imgProps>
              </a:ext>
              <a:ext uri="{28A0092B-C50C-407E-A947-70E740481C1C}">
                <a14:useLocalDpi xmlns:a14="http://schemas.microsoft.com/office/drawing/2010/main" val="0"/>
              </a:ext>
            </a:extLst>
          </a:blip>
          <a:srcRect/>
          <a:stretch>
            <a:fillRect/>
          </a:stretch>
        </p:blipFill>
        <p:spPr bwMode="auto">
          <a:xfrm>
            <a:off x="-35166" y="1332612"/>
            <a:ext cx="6791325"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235390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528</TotalTime>
  <Words>3259</Words>
  <Application>Microsoft Macintosh PowerPoint</Application>
  <PresentationFormat>Widescreen</PresentationFormat>
  <Paragraphs>347</Paragraphs>
  <Slides>46</Slides>
  <Notes>46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46</vt:i4>
      </vt:variant>
    </vt:vector>
  </HeadingPairs>
  <TitlesOfParts>
    <vt:vector size="54" baseType="lpstr">
      <vt:lpstr>Arial</vt:lpstr>
      <vt:lpstr>Calibri</vt:lpstr>
      <vt:lpstr>Century Gothic</vt:lpstr>
      <vt:lpstr>Tahoma</vt:lpstr>
      <vt:lpstr>Times New Roman</vt:lpstr>
      <vt:lpstr>Wingdings 3</vt:lpstr>
      <vt:lpstr>Wisp</vt:lpstr>
      <vt:lpstr>Office Theme</vt:lpstr>
      <vt:lpstr>English Teacher Competency  Framework:   An Introduction</vt:lpstr>
      <vt:lpstr>Overview</vt:lpstr>
      <vt:lpstr>PowerPoint Presentation</vt:lpstr>
      <vt:lpstr>PowerPoint Presentation</vt:lpstr>
      <vt:lpstr>Domain 1</vt:lpstr>
      <vt:lpstr>Domain 1</vt:lpstr>
      <vt:lpstr>Domain 1</vt:lpstr>
      <vt:lpstr>Domain 1</vt:lpstr>
      <vt:lpstr>Domain 1</vt:lpstr>
      <vt:lpstr>Domain 1</vt:lpstr>
      <vt:lpstr>Domain 1</vt:lpstr>
      <vt:lpstr>Domain 1</vt:lpstr>
      <vt:lpstr>Domain 2</vt:lpstr>
      <vt:lpstr>Domain 2</vt:lpstr>
      <vt:lpstr>Domain 2</vt:lpstr>
      <vt:lpstr>Domain 2</vt:lpstr>
      <vt:lpstr>Domain 2</vt:lpstr>
      <vt:lpstr>Domain 2</vt:lpstr>
      <vt:lpstr>Domain 2</vt:lpstr>
      <vt:lpstr>Domain 2</vt:lpstr>
      <vt:lpstr>Domain 3</vt:lpstr>
      <vt:lpstr>Domain 3</vt:lpstr>
      <vt:lpstr>Domain 3</vt:lpstr>
      <vt:lpstr>Domain 3</vt:lpstr>
      <vt:lpstr>Domain 3</vt:lpstr>
      <vt:lpstr>Domain 3</vt:lpstr>
      <vt:lpstr>Domain 4</vt:lpstr>
      <vt:lpstr>Domain 4</vt:lpstr>
      <vt:lpstr>Domain 4</vt:lpstr>
      <vt:lpstr>Domain 4</vt:lpstr>
      <vt:lpstr>Domain 4</vt:lpstr>
      <vt:lpstr>Domain 4</vt:lpstr>
      <vt:lpstr>Domain 5</vt:lpstr>
      <vt:lpstr>Domain 5</vt:lpstr>
      <vt:lpstr>Domain 5</vt:lpstr>
      <vt:lpstr>Domain 5</vt:lpstr>
      <vt:lpstr>IMPLICATIONS OF THE FRAMEWORK FOR TRAINERS AND TRAINING PROVIDERS</vt:lpstr>
      <vt:lpstr>IMPLICATIONS OF THE FRAMEWORK FOR TRAINERS AND TRAINING PROVIDERS</vt:lpstr>
      <vt:lpstr>Implications of the framework</vt:lpstr>
      <vt:lpstr>Implications of the framework</vt:lpstr>
      <vt:lpstr>Implications of the framework</vt:lpstr>
      <vt:lpstr>Implications of the framework</vt:lpstr>
      <vt:lpstr>Implications of the framework</vt:lpstr>
      <vt:lpstr>Implications of the framework</vt:lpstr>
      <vt:lpstr>Implications of the framework</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High School  English Exam</dc:title>
  <dc:creator>Tien Bui</dc:creator>
  <cp:lastModifiedBy>Microsoft Office User</cp:lastModifiedBy>
  <cp:revision>48</cp:revision>
  <dcterms:created xsi:type="dcterms:W3CDTF">2015-11-04T10:32:24Z</dcterms:created>
  <dcterms:modified xsi:type="dcterms:W3CDTF">2022-03-12T04:41:08Z</dcterms:modified>
</cp:coreProperties>
</file>