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9" r:id="rId5"/>
    <p:sldId id="273" r:id="rId6"/>
    <p:sldId id="269" r:id="rId7"/>
    <p:sldId id="270" r:id="rId8"/>
    <p:sldId id="271" r:id="rId9"/>
    <p:sldId id="272" r:id="rId10"/>
    <p:sldId id="260" r:id="rId11"/>
  </p:sldIdLst>
  <p:sldSz cx="18288000" cy="10287000"/>
  <p:notesSz cx="6858000" cy="9144000"/>
  <p:embeddedFontLst>
    <p:embeddedFont>
      <p:font typeface=".VnUniverse" panose="020B7200000000000000" pitchFamily="34" charset="0"/>
      <p:regular r:id="rId15"/>
    </p:embeddedFont>
    <p:embeddedFont>
      <p:font typeface="True Typewriter" panose="02060704040205020404"/>
      <p:regular r:id="rId16"/>
    </p:embeddedFont>
    <p:embeddedFont>
      <p:font typeface="True Typewriter" panose="02060704040205020404" charset="0"/>
      <p:regular r:id="rId17"/>
    </p:embeddedFont>
    <p:embeddedFont>
      <p:font typeface=".VnArial" panose="020B7200000000000000" pitchFamily="34" charset="0"/>
      <p:regular r:id="rId18"/>
      <p:bold r:id="rId19"/>
      <p:italic r:id="rId20"/>
      <p:boldItalic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11.fntdata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9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759816" y="2713263"/>
            <a:ext cx="1880428" cy="44245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54769">
            <a:off x="5117128" y="2445928"/>
            <a:ext cx="7360896" cy="5888717"/>
          </a:xfrm>
          <a:prstGeom prst="rect">
            <a:avLst/>
          </a:prstGeom>
        </p:spPr>
      </p:pic>
      <p:pic>
        <p:nvPicPr>
          <p:cNvPr id="4" name="Picture 4" descr="C:\Users\TG\Desktop\Untitled.jpgUntitl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65249">
            <a:off x="5394325" y="2844165"/>
            <a:ext cx="6767195" cy="4493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905352">
            <a:off x="3771946" y="5551201"/>
            <a:ext cx="2603898" cy="32548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t="4601" b="4601"/>
          <a:stretch>
            <a:fillRect/>
          </a:stretch>
        </p:blipFill>
        <p:spPr>
          <a:xfrm rot="1201036">
            <a:off x="4555973" y="8085156"/>
            <a:ext cx="2694984" cy="60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13010">
            <a:off x="11119107" y="1853057"/>
            <a:ext cx="2178887" cy="100228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471992">
            <a:off x="9468423" y="7114231"/>
            <a:ext cx="8343641" cy="1114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55"/>
              </a:lnSpc>
            </a:pPr>
            <a:r>
              <a:rPr lang="en-US" sz="8000" b="1" dirty="0">
                <a:solidFill>
                  <a:srgbClr val="1C1C1F"/>
                </a:solidFill>
                <a:latin typeface=".VnUniverse" panose="020B7200000000000000" pitchFamily="34" charset="0"/>
              </a:rPr>
              <a:t>COMMUNICATING</a:t>
            </a:r>
            <a:endParaRPr lang="en-US" sz="8000" b="1" dirty="0">
              <a:solidFill>
                <a:srgbClr val="1C1C1F"/>
              </a:solidFill>
              <a:latin typeface=".VnUniverse" panose="020B7200000000000000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83098" y="949758"/>
            <a:ext cx="9357146" cy="59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 spc="2879" dirty="0">
                <a:solidFill>
                  <a:srgbClr val="FFFFFF">
                    <a:alpha val="69804"/>
                  </a:srgbClr>
                </a:solidFill>
                <a:latin typeface="True Typewriter" panose="02060704040205020404"/>
              </a:rPr>
              <a:t>Hi!</a:t>
            </a:r>
            <a:endParaRPr lang="en-US" sz="3600" u="none" spc="2879" dirty="0">
              <a:solidFill>
                <a:srgbClr val="FFFFFF">
                  <a:alpha val="69804"/>
                </a:srgbClr>
              </a:solidFill>
              <a:latin typeface="True Typewriter" panose="020607040402050204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429781">
            <a:off x="1067806" y="2891981"/>
            <a:ext cx="1981337" cy="45030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49286">
            <a:off x="4922816" y="3864466"/>
            <a:ext cx="4699652" cy="8899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r="4852"/>
          <a:stretch>
            <a:fillRect/>
          </a:stretch>
        </p:blipFill>
        <p:spPr>
          <a:xfrm rot="-631446">
            <a:off x="1666783" y="1123939"/>
            <a:ext cx="5687010" cy="4198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23119"/>
          <a:stretch>
            <a:fillRect/>
          </a:stretch>
        </p:blipFill>
        <p:spPr>
          <a:xfrm rot="-429781">
            <a:off x="3317434" y="751136"/>
            <a:ext cx="2207658" cy="7807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" b="1121"/>
          <a:stretch>
            <a:fillRect/>
          </a:stretch>
        </p:blipFill>
        <p:spPr>
          <a:xfrm rot="264994">
            <a:off x="4638718" y="4727924"/>
            <a:ext cx="4810759" cy="40310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128">
            <a:off x="7932588" y="8119910"/>
            <a:ext cx="2063982" cy="115583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594289" y="4505312"/>
            <a:ext cx="6424535" cy="3042191"/>
            <a:chOff x="0" y="0"/>
            <a:chExt cx="8566047" cy="4056254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0" y="1347851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0" y="2695703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0" y="4043554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4572000" y="4957177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4957177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734800" y="3674748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Work in pairs</a:t>
            </a:r>
            <a:endParaRPr lang="en-US" sz="5400" dirty="0"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48365" y="6076393"/>
            <a:ext cx="9866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- What events are these people at?</a:t>
            </a:r>
            <a:endParaRPr lang="en-US" sz="2800" dirty="0"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9400" y="5006578"/>
            <a:ext cx="74972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rue Typewriter" panose="02060704040205020404" charset="0"/>
                <a:ea typeface="True Typewriter" panose="02060704040205020404" charset="0"/>
                <a:cs typeface="True Typewriter" panose="02060704040205020404" charset="0"/>
              </a:rPr>
              <a:t>- Do you think they are meeting for the first time? Why/Why not?</a:t>
            </a:r>
            <a:endParaRPr lang="en-US" sz="2800" dirty="0">
              <a:latin typeface="True Typewriter" panose="02060704040205020404" charset="0"/>
              <a:ea typeface="True Typewriter" panose="02060704040205020404" charset="0"/>
              <a:cs typeface="True Typewriter" panose="020607040402050204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328903">
            <a:off x="4134096" y="-9280"/>
            <a:ext cx="7200311" cy="97301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36302" y="4218"/>
            <a:ext cx="2186361" cy="96473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21271125">
            <a:off x="5544502" y="2280439"/>
            <a:ext cx="3894374" cy="537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u="none" spc="233" dirty="0">
                <a:solidFill>
                  <a:srgbClr val="1C1C1F">
                    <a:alpha val="69804"/>
                  </a:srgbClr>
                </a:solidFill>
                <a:latin typeface="True Typewriter" panose="02060704040205020404"/>
              </a:rPr>
              <a:t>Work in pairs</a:t>
            </a:r>
            <a:endParaRPr lang="en-US" sz="3200" u="none" spc="233" dirty="0">
              <a:solidFill>
                <a:srgbClr val="1C1C1F">
                  <a:alpha val="69804"/>
                </a:srgbClr>
              </a:solidFill>
              <a:latin typeface="True Typewriter" panose="02060704040205020404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75917">
            <a:off x="10059904" y="6667004"/>
            <a:ext cx="2948537" cy="31493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12079">
            <a:off x="10330337" y="9105787"/>
            <a:ext cx="2407672" cy="7601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rot="21267005">
            <a:off x="4175592" y="3326469"/>
            <a:ext cx="7117318" cy="23324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48140">
            <a:off x="4265149" y="6113868"/>
            <a:ext cx="7186993" cy="874277"/>
          </a:xfrm>
          <a:prstGeom prst="rect">
            <a:avLst/>
          </a:prstGeom>
        </p:spPr>
      </p:pic>
      <p:sp>
        <p:nvSpPr>
          <p:cNvPr id="20" name="TextBox 11"/>
          <p:cNvSpPr txBox="1"/>
          <p:nvPr/>
        </p:nvSpPr>
        <p:spPr>
          <a:xfrm rot="21271125">
            <a:off x="6252931" y="4634468"/>
            <a:ext cx="949534" cy="482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16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1</a:t>
            </a:r>
            <a:endParaRPr lang="en-US" sz="16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 rot="21271125">
            <a:off x="6305059" y="4900042"/>
            <a:ext cx="949534" cy="482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16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2</a:t>
            </a:r>
            <a:endParaRPr lang="en-US" sz="16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 rot="21271125">
            <a:off x="6357188" y="5111393"/>
            <a:ext cx="949534" cy="482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16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1, 2</a:t>
            </a:r>
            <a:endParaRPr lang="en-US" sz="16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 rot="21271125">
            <a:off x="8516375" y="4135693"/>
            <a:ext cx="949534" cy="482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1600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2</a:t>
            </a:r>
            <a:endParaRPr lang="en-US" sz="16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 rot="21271125">
            <a:off x="8562235" y="4390157"/>
            <a:ext cx="949534" cy="482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1600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3</a:t>
            </a:r>
            <a:endParaRPr lang="en-US" sz="16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 rot="21271125">
            <a:off x="8562236" y="4684485"/>
            <a:ext cx="949534" cy="482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16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1</a:t>
            </a:r>
            <a:endParaRPr lang="en-US" sz="16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603189">
            <a:off x="7271997" y="8581089"/>
            <a:ext cx="2501331" cy="15687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31" y="-51805"/>
            <a:ext cx="18331089" cy="103388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16200000">
            <a:off x="4806074" y="-21962"/>
            <a:ext cx="4917089" cy="95499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917601">
            <a:off x="10515962" y="6865430"/>
            <a:ext cx="2407672" cy="76016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77209"/>
            <a:ext cx="8692870" cy="41638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9144542">
            <a:off x="1877579" y="1950566"/>
            <a:ext cx="2186361" cy="9647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3644887">
            <a:off x="10890205" y="1573286"/>
            <a:ext cx="2501331" cy="15687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675917">
            <a:off x="10291759" y="4585558"/>
            <a:ext cx="2948537" cy="3149305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756718">
            <a:off x="2031018" y="6546833"/>
            <a:ext cx="2186361" cy="9647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328903">
            <a:off x="4009980" y="-414904"/>
            <a:ext cx="8454389" cy="1054139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21271125">
            <a:off x="4689897" y="2878066"/>
            <a:ext cx="3894374" cy="537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u="none" spc="233" dirty="0">
                <a:solidFill>
                  <a:srgbClr val="1C1C1F">
                    <a:alpha val="69804"/>
                  </a:srgbClr>
                </a:solidFill>
                <a:latin typeface="True Typewriter" panose="02060704040205020404"/>
              </a:rPr>
              <a:t>Work in pairs</a:t>
            </a:r>
            <a:endParaRPr lang="en-US" sz="3200" u="none" spc="233" dirty="0">
              <a:solidFill>
                <a:srgbClr val="1C1C1F">
                  <a:alpha val="69804"/>
                </a:srgbClr>
              </a:solidFill>
              <a:latin typeface="True Typewriter" panose="02060704040205020404"/>
            </a:endParaRPr>
          </a:p>
        </p:txBody>
      </p:sp>
      <p:sp>
        <p:nvSpPr>
          <p:cNvPr id="20" name="TextBox 11"/>
          <p:cNvSpPr txBox="1"/>
          <p:nvPr/>
        </p:nvSpPr>
        <p:spPr>
          <a:xfrm rot="21271125">
            <a:off x="6252931" y="4634468"/>
            <a:ext cx="949534" cy="482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16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1</a:t>
            </a:r>
            <a:endParaRPr lang="en-US" sz="16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 rot="21271125">
            <a:off x="6305059" y="4900042"/>
            <a:ext cx="949534" cy="482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16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2</a:t>
            </a:r>
            <a:endParaRPr lang="en-US" sz="16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 rot="21271125">
            <a:off x="6357188" y="5111393"/>
            <a:ext cx="949534" cy="482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16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1, 2</a:t>
            </a:r>
            <a:endParaRPr lang="en-US" sz="16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693" y="1101061"/>
            <a:ext cx="5909915" cy="83450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792117">
            <a:off x="1360196" y="8466902"/>
            <a:ext cx="2501331" cy="15687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9330596">
            <a:off x="1510686" y="679724"/>
            <a:ext cx="2186361" cy="964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39295">
            <a:off x="8300411" y="656221"/>
            <a:ext cx="5401899" cy="89377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9051718">
            <a:off x="12889310" y="8801434"/>
            <a:ext cx="2407672" cy="760169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889936">
            <a:off x="12419314" y="244029"/>
            <a:ext cx="2186361" cy="9647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328903">
            <a:off x="6238595" y="1867455"/>
            <a:ext cx="4965116" cy="61907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69614">
            <a:off x="3291888" y="5033541"/>
            <a:ext cx="1981337" cy="45030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28903">
            <a:off x="3984486" y="936809"/>
            <a:ext cx="5754652" cy="77765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47891" y="777215"/>
            <a:ext cx="2186361" cy="96473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21271125">
            <a:off x="4423236" y="2159837"/>
            <a:ext cx="4811821" cy="1114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u="none" spc="233" dirty="0">
                <a:solidFill>
                  <a:srgbClr val="1C1C1F">
                    <a:alpha val="69804"/>
                  </a:srgbClr>
                </a:solidFill>
                <a:latin typeface="True Typewriter" panose="02060704040205020404"/>
              </a:rPr>
              <a:t>Questions in the reading</a:t>
            </a:r>
            <a:endParaRPr lang="en-US" sz="3200" u="none" spc="233" dirty="0">
              <a:solidFill>
                <a:srgbClr val="1C1C1F">
                  <a:alpha val="69804"/>
                </a:srgbClr>
              </a:solidFill>
              <a:latin typeface="True Typewriter" panose="02060704040205020404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675917">
            <a:off x="9355874" y="5946078"/>
            <a:ext cx="2948537" cy="31493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312079">
            <a:off x="9768963" y="8388272"/>
            <a:ext cx="2407672" cy="760169"/>
          </a:xfrm>
          <a:prstGeom prst="rect">
            <a:avLst/>
          </a:prstGeom>
        </p:spPr>
      </p:pic>
      <p:sp>
        <p:nvSpPr>
          <p:cNvPr id="21" name="TextBox 11"/>
          <p:cNvSpPr txBox="1"/>
          <p:nvPr/>
        </p:nvSpPr>
        <p:spPr>
          <a:xfrm rot="21212921">
            <a:off x="4288349" y="3366319"/>
            <a:ext cx="5081593" cy="489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20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What</a:t>
            </a: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</a:t>
            </a:r>
            <a:r>
              <a:rPr lang="en-US" sz="20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do</a:t>
            </a: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you </a:t>
            </a:r>
            <a:r>
              <a:rPr lang="en-US" sz="20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think</a:t>
            </a: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of the party?</a:t>
            </a:r>
            <a:endParaRPr lang="en-US" sz="20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603189">
            <a:off x="6241025" y="7735307"/>
            <a:ext cx="2501331" cy="1568779"/>
          </a:xfrm>
          <a:prstGeom prst="rect">
            <a:avLst/>
          </a:prstGeom>
        </p:spPr>
      </p:pic>
      <p:sp>
        <p:nvSpPr>
          <p:cNvPr id="18" name="TextBox 11"/>
          <p:cNvSpPr txBox="1"/>
          <p:nvPr/>
        </p:nvSpPr>
        <p:spPr>
          <a:xfrm rot="21212921">
            <a:off x="4368187" y="3950872"/>
            <a:ext cx="5081593" cy="490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…</a:t>
            </a:r>
            <a:r>
              <a:rPr lang="en-US" sz="20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Do</a:t>
            </a: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you </a:t>
            </a:r>
            <a:r>
              <a:rPr lang="en-US" sz="20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know</a:t>
            </a: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what is it?</a:t>
            </a:r>
            <a:endParaRPr lang="en-US" sz="20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sp>
        <p:nvSpPr>
          <p:cNvPr id="26" name="TextBox 11"/>
          <p:cNvSpPr txBox="1"/>
          <p:nvPr/>
        </p:nvSpPr>
        <p:spPr>
          <a:xfrm rot="21161138">
            <a:off x="4373847" y="4577610"/>
            <a:ext cx="5081593" cy="1065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20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Do</a:t>
            </a: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you </a:t>
            </a:r>
            <a:r>
              <a:rPr lang="en-US" sz="20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watch</a:t>
            </a: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the football last night?</a:t>
            </a:r>
            <a:endParaRPr lang="en-US" sz="20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sp>
        <p:nvSpPr>
          <p:cNvPr id="27" name="TextBox 11"/>
          <p:cNvSpPr txBox="1"/>
          <p:nvPr/>
        </p:nvSpPr>
        <p:spPr>
          <a:xfrm rot="21212921">
            <a:off x="4471037" y="5605929"/>
            <a:ext cx="5081593" cy="1065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20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What</a:t>
            </a: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</a:t>
            </a:r>
            <a:r>
              <a:rPr lang="en-US" sz="20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was</a:t>
            </a: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the last album you bought?</a:t>
            </a:r>
            <a:endParaRPr lang="en-US" sz="20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sp>
        <p:nvSpPr>
          <p:cNvPr id="28" name="TextBox 11"/>
          <p:cNvSpPr txBox="1"/>
          <p:nvPr/>
        </p:nvSpPr>
        <p:spPr>
          <a:xfrm rot="21212921">
            <a:off x="4368120" y="7174541"/>
            <a:ext cx="5081593" cy="489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20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Where</a:t>
            </a: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</a:t>
            </a:r>
            <a:r>
              <a:rPr lang="en-US" sz="20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did</a:t>
            </a: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you </a:t>
            </a:r>
            <a:r>
              <a:rPr lang="en-US" sz="20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grow</a:t>
            </a: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up?</a:t>
            </a:r>
            <a:endParaRPr lang="en-US" sz="20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sp>
        <p:nvSpPr>
          <p:cNvPr id="29" name="TextBox 11"/>
          <p:cNvSpPr txBox="1"/>
          <p:nvPr/>
        </p:nvSpPr>
        <p:spPr>
          <a:xfrm rot="21212921">
            <a:off x="4295797" y="6585393"/>
            <a:ext cx="5081593" cy="489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20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What</a:t>
            </a: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kind of music </a:t>
            </a:r>
            <a:r>
              <a:rPr lang="en-US" sz="20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is</a:t>
            </a: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that?</a:t>
            </a:r>
            <a:endParaRPr lang="en-US" sz="20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sp>
        <p:nvSpPr>
          <p:cNvPr id="30" name="TextBox 11"/>
          <p:cNvSpPr txBox="1"/>
          <p:nvPr/>
        </p:nvSpPr>
        <p:spPr>
          <a:xfrm rot="21212921">
            <a:off x="4811007" y="7660436"/>
            <a:ext cx="5081593" cy="489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20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Are</a:t>
            </a:r>
            <a:r>
              <a:rPr lang="en-US" sz="20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you married?</a:t>
            </a:r>
            <a:endParaRPr lang="en-US" sz="20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328903">
            <a:off x="6238595" y="1867455"/>
            <a:ext cx="4965116" cy="61907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69614">
            <a:off x="3291888" y="5033541"/>
            <a:ext cx="1981337" cy="45030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28903">
            <a:off x="3984486" y="936809"/>
            <a:ext cx="5754652" cy="77765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47891" y="777215"/>
            <a:ext cx="2186361" cy="96473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21271125">
            <a:off x="4423236" y="2159837"/>
            <a:ext cx="4811821" cy="1114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u="none" spc="233" dirty="0">
                <a:solidFill>
                  <a:srgbClr val="1C1C1F">
                    <a:alpha val="69804"/>
                  </a:srgbClr>
                </a:solidFill>
                <a:latin typeface="True Typewriter" panose="02060704040205020404"/>
              </a:rPr>
              <a:t>Questions in the reading</a:t>
            </a:r>
            <a:endParaRPr lang="en-US" sz="3200" u="none" spc="233" dirty="0">
              <a:solidFill>
                <a:srgbClr val="1C1C1F">
                  <a:alpha val="69804"/>
                </a:srgbClr>
              </a:solidFill>
              <a:latin typeface="True Typewriter" panose="02060704040205020404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675917">
            <a:off x="9355874" y="5946078"/>
            <a:ext cx="2948537" cy="31493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312079">
            <a:off x="9768963" y="8388272"/>
            <a:ext cx="2407672" cy="760169"/>
          </a:xfrm>
          <a:prstGeom prst="rect">
            <a:avLst/>
          </a:prstGeom>
        </p:spPr>
      </p:pic>
      <p:sp>
        <p:nvSpPr>
          <p:cNvPr id="21" name="TextBox 11"/>
          <p:cNvSpPr txBox="1"/>
          <p:nvPr/>
        </p:nvSpPr>
        <p:spPr>
          <a:xfrm rot="21212921">
            <a:off x="4321015" y="3595761"/>
            <a:ext cx="5081593" cy="500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24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Do</a:t>
            </a:r>
            <a:r>
              <a:rPr lang="en-US" sz="24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you </a:t>
            </a:r>
            <a:r>
              <a:rPr lang="en-US" sz="24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have</a:t>
            </a:r>
            <a:r>
              <a:rPr lang="en-US" sz="24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any children?</a:t>
            </a:r>
            <a:endParaRPr lang="en-US" sz="24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603189">
            <a:off x="6241025" y="7735307"/>
            <a:ext cx="2501331" cy="1568779"/>
          </a:xfrm>
          <a:prstGeom prst="rect">
            <a:avLst/>
          </a:prstGeom>
        </p:spPr>
      </p:pic>
      <p:sp>
        <p:nvSpPr>
          <p:cNvPr id="18" name="TextBox 11"/>
          <p:cNvSpPr txBox="1"/>
          <p:nvPr/>
        </p:nvSpPr>
        <p:spPr>
          <a:xfrm rot="21212921">
            <a:off x="4149250" y="4378149"/>
            <a:ext cx="5081593" cy="1076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24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…</a:t>
            </a:r>
            <a:r>
              <a:rPr lang="en-US" sz="24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Do</a:t>
            </a:r>
            <a:r>
              <a:rPr lang="en-US" sz="24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you </a:t>
            </a:r>
            <a:r>
              <a:rPr lang="en-US" sz="24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have</a:t>
            </a:r>
            <a:r>
              <a:rPr lang="en-US" sz="24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any holiday plans?</a:t>
            </a:r>
            <a:endParaRPr lang="en-US" sz="24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sp>
        <p:nvSpPr>
          <p:cNvPr id="26" name="TextBox 11"/>
          <p:cNvSpPr txBox="1"/>
          <p:nvPr/>
        </p:nvSpPr>
        <p:spPr>
          <a:xfrm rot="21212921">
            <a:off x="4555744" y="5519835"/>
            <a:ext cx="5081593" cy="1076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24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Where</a:t>
            </a:r>
            <a:r>
              <a:rPr lang="en-US" sz="24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</a:t>
            </a:r>
            <a:r>
              <a:rPr lang="en-US" sz="24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did</a:t>
            </a:r>
            <a:r>
              <a:rPr lang="en-US" sz="24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you </a:t>
            </a:r>
            <a:r>
              <a:rPr lang="en-US" sz="24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go</a:t>
            </a:r>
            <a:r>
              <a:rPr lang="en-US" sz="24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for your last holiday?</a:t>
            </a:r>
            <a:endParaRPr lang="en-US" sz="24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  <p:sp>
        <p:nvSpPr>
          <p:cNvPr id="27" name="TextBox 11"/>
          <p:cNvSpPr txBox="1"/>
          <p:nvPr/>
        </p:nvSpPr>
        <p:spPr>
          <a:xfrm rot="21212921">
            <a:off x="4551067" y="6569404"/>
            <a:ext cx="5081593" cy="500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24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Where</a:t>
            </a:r>
            <a:r>
              <a:rPr lang="en-US" sz="24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</a:t>
            </a:r>
            <a:r>
              <a:rPr lang="en-US" sz="24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do</a:t>
            </a:r>
            <a:r>
              <a:rPr lang="en-US" sz="24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 you </a:t>
            </a:r>
            <a:r>
              <a:rPr lang="en-US" sz="2400" b="1" u="none" spc="233" dirty="0">
                <a:solidFill>
                  <a:srgbClr val="FF0000">
                    <a:alpha val="69804"/>
                  </a:srgbClr>
                </a:solidFill>
                <a:latin typeface=".VnArial" panose="020B7200000000000000" pitchFamily="34" charset="0"/>
              </a:rPr>
              <a:t>study</a:t>
            </a:r>
            <a:r>
              <a:rPr lang="en-US" sz="2400" u="none" spc="233" dirty="0">
                <a:solidFill>
                  <a:srgbClr val="1C1C1F">
                    <a:alpha val="69804"/>
                  </a:srgbClr>
                </a:solidFill>
                <a:latin typeface=".VnArial" panose="020B7200000000000000" pitchFamily="34" charset="0"/>
              </a:rPr>
              <a:t>?</a:t>
            </a:r>
            <a:endParaRPr lang="en-US" sz="2400" u="none" spc="233" dirty="0">
              <a:solidFill>
                <a:srgbClr val="1C1C1F">
                  <a:alpha val="69804"/>
                </a:srgbClr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6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867" r="867"/>
          <a:stretch>
            <a:fillRect/>
          </a:stretch>
        </p:blipFill>
        <p:spPr>
          <a:xfrm rot="10513461">
            <a:off x="1968481" y="1716037"/>
            <a:ext cx="7538598" cy="16877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5408" r="14766" b="22193"/>
          <a:stretch>
            <a:fillRect/>
          </a:stretch>
        </p:blipFill>
        <p:spPr>
          <a:xfrm rot="-427576">
            <a:off x="1899209" y="1277885"/>
            <a:ext cx="7677141" cy="75495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65628" y="2576312"/>
            <a:ext cx="7366557" cy="58379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14771155" y="1969581"/>
            <a:ext cx="1126497" cy="21180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400000">
            <a:off x="8136209" y="6988236"/>
            <a:ext cx="1258837" cy="242597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430117">
            <a:off x="3031725" y="4028071"/>
            <a:ext cx="5567419" cy="2845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u="none" spc="233" dirty="0">
                <a:solidFill>
                  <a:srgbClr val="1C1C1F">
                    <a:alpha val="69804"/>
                  </a:srgbClr>
                </a:solidFill>
                <a:latin typeface="True Typewriter" panose="02060704040205020404"/>
              </a:rPr>
              <a:t>Remember, </a:t>
            </a:r>
            <a:r>
              <a:rPr lang="en-US" sz="3200" b="1" u="none" spc="233" dirty="0">
                <a:solidFill>
                  <a:srgbClr val="FF0000">
                    <a:alpha val="69804"/>
                  </a:srgbClr>
                </a:solidFill>
                <a:latin typeface="True Typewriter" panose="02060704040205020404"/>
              </a:rPr>
              <a:t>question forms </a:t>
            </a:r>
            <a:r>
              <a:rPr lang="en-US" sz="3200" u="sng" spc="233" dirty="0">
                <a:solidFill>
                  <a:srgbClr val="1C1C1F">
                    <a:alpha val="69804"/>
                  </a:srgbClr>
                </a:solidFill>
                <a:latin typeface="True Typewriter" panose="02060704040205020404"/>
              </a:rPr>
              <a:t>start</a:t>
            </a:r>
            <a:r>
              <a:rPr lang="en-US" sz="3200" u="none" spc="233" dirty="0">
                <a:solidFill>
                  <a:srgbClr val="1C1C1F">
                    <a:alpha val="69804"/>
                  </a:srgbClr>
                </a:solidFill>
                <a:latin typeface="True Typewriter" panose="02060704040205020404"/>
              </a:rPr>
              <a:t> with </a:t>
            </a:r>
            <a:r>
              <a:rPr lang="en-US" sz="3200" u="none" spc="233" dirty="0">
                <a:solidFill>
                  <a:srgbClr val="1C1C1F">
                    <a:alpha val="69804"/>
                  </a:srgbClr>
                </a:solidFill>
                <a:highlight>
                  <a:srgbClr val="FFFF00"/>
                </a:highlight>
                <a:latin typeface="True Typewriter" panose="02060704040205020404"/>
              </a:rPr>
              <a:t>‘-</a:t>
            </a:r>
            <a:r>
              <a:rPr lang="en-US" sz="3200" u="none" spc="233" dirty="0" err="1">
                <a:solidFill>
                  <a:srgbClr val="1C1C1F">
                    <a:alpha val="69804"/>
                  </a:srgbClr>
                </a:solidFill>
                <a:highlight>
                  <a:srgbClr val="FFFF00"/>
                </a:highlight>
                <a:latin typeface="True Typewriter" panose="02060704040205020404"/>
              </a:rPr>
              <a:t>Wh</a:t>
            </a:r>
            <a:r>
              <a:rPr lang="en-US" sz="3200" u="none" spc="233" dirty="0">
                <a:solidFill>
                  <a:srgbClr val="1C1C1F">
                    <a:alpha val="69804"/>
                  </a:srgbClr>
                </a:solidFill>
                <a:highlight>
                  <a:srgbClr val="FFFF00"/>
                </a:highlight>
                <a:latin typeface="True Typewriter" panose="02060704040205020404"/>
              </a:rPr>
              <a:t>” </a:t>
            </a:r>
            <a:r>
              <a:rPr lang="en-US" sz="3200" u="none" spc="233" dirty="0">
                <a:solidFill>
                  <a:srgbClr val="1C1C1F">
                    <a:alpha val="69804"/>
                  </a:srgbClr>
                </a:solidFill>
                <a:latin typeface="True Typewriter" panose="02060704040205020404"/>
              </a:rPr>
              <a:t>or “</a:t>
            </a:r>
            <a:r>
              <a:rPr lang="en-US" sz="3200" u="none" spc="233" dirty="0">
                <a:solidFill>
                  <a:srgbClr val="1C1C1F">
                    <a:alpha val="69804"/>
                  </a:srgbClr>
                </a:solidFill>
                <a:highlight>
                  <a:srgbClr val="FFFF00"/>
                </a:highlight>
                <a:latin typeface="True Typewriter" panose="02060704040205020404"/>
              </a:rPr>
              <a:t>Auxiliaries</a:t>
            </a:r>
            <a:r>
              <a:rPr lang="en-US" sz="3200" u="none" spc="233" dirty="0">
                <a:solidFill>
                  <a:srgbClr val="1C1C1F">
                    <a:alpha val="69804"/>
                  </a:srgbClr>
                </a:solidFill>
                <a:latin typeface="True Typewriter" panose="02060704040205020404"/>
              </a:rPr>
              <a:t>” (Do, does, did, are, is, was, were) and </a:t>
            </a:r>
            <a:r>
              <a:rPr lang="en-US" sz="3200" u="sng" spc="233" dirty="0">
                <a:solidFill>
                  <a:srgbClr val="1C1C1F">
                    <a:alpha val="69804"/>
                  </a:srgbClr>
                </a:solidFill>
                <a:latin typeface="True Typewriter" panose="02060704040205020404"/>
              </a:rPr>
              <a:t>stops</a:t>
            </a:r>
            <a:r>
              <a:rPr lang="en-US" sz="3200" u="none" spc="233" dirty="0">
                <a:solidFill>
                  <a:srgbClr val="1C1C1F">
                    <a:alpha val="69804"/>
                  </a:srgbClr>
                </a:solidFill>
                <a:latin typeface="True Typewriter" panose="02060704040205020404"/>
              </a:rPr>
              <a:t> with </a:t>
            </a:r>
            <a:r>
              <a:rPr lang="en-US" sz="3200" u="none" spc="233" dirty="0">
                <a:solidFill>
                  <a:srgbClr val="1C1C1F">
                    <a:alpha val="69804"/>
                  </a:srgbClr>
                </a:solidFill>
                <a:highlight>
                  <a:srgbClr val="FFFF00"/>
                </a:highlight>
                <a:latin typeface="True Typewriter" panose="02060704040205020404"/>
              </a:rPr>
              <a:t>“?”</a:t>
            </a:r>
            <a:endParaRPr lang="en-US" sz="3200" u="none" spc="233" dirty="0">
              <a:solidFill>
                <a:srgbClr val="1C1C1F">
                  <a:alpha val="69804"/>
                </a:srgbClr>
              </a:solidFill>
              <a:highlight>
                <a:srgbClr val="FFFF00"/>
              </a:highlight>
              <a:latin typeface="True Typewriter" panose="02060704040205020404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65849">
            <a:off x="15190425" y="5832625"/>
            <a:ext cx="2406007" cy="28557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411801">
            <a:off x="14614587" y="7833223"/>
            <a:ext cx="2407672" cy="652288"/>
          </a:xfrm>
          <a:prstGeom prst="rect">
            <a:avLst/>
          </a:prstGeom>
        </p:spPr>
      </p:pic>
      <p:sp>
        <p:nvSpPr>
          <p:cNvPr id="14" name="TextBox 11"/>
          <p:cNvSpPr txBox="1"/>
          <p:nvPr/>
        </p:nvSpPr>
        <p:spPr>
          <a:xfrm>
            <a:off x="9602324" y="4009183"/>
            <a:ext cx="5567419" cy="2268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u="none" spc="233" dirty="0">
                <a:solidFill>
                  <a:srgbClr val="1C1C1F">
                    <a:alpha val="69804"/>
                  </a:srgbClr>
                </a:solidFill>
                <a:latin typeface="True Typewriter" panose="02060704040205020404"/>
              </a:rPr>
              <a:t>Let’s practice!</a:t>
            </a:r>
            <a:endParaRPr lang="en-US" sz="3200" u="none" spc="233" dirty="0">
              <a:solidFill>
                <a:srgbClr val="1C1C1F">
                  <a:alpha val="69804"/>
                </a:srgbClr>
              </a:solidFill>
              <a:latin typeface="True Typewriter" panose="02060704040205020404"/>
            </a:endParaRPr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spc="233" dirty="0">
                <a:solidFill>
                  <a:srgbClr val="1C1C1F">
                    <a:alpha val="69804"/>
                  </a:srgbClr>
                </a:solidFill>
                <a:highlight>
                  <a:srgbClr val="FFFF00"/>
                </a:highlight>
                <a:latin typeface="True Typewriter" panose="02060704040205020404"/>
              </a:rPr>
              <a:t>Get to know your new classmates by asking them questions</a:t>
            </a:r>
            <a:endParaRPr lang="en-US" sz="3200" u="none" spc="233" dirty="0">
              <a:solidFill>
                <a:srgbClr val="1C1C1F">
                  <a:alpha val="69804"/>
                </a:srgbClr>
              </a:solidFill>
              <a:highlight>
                <a:srgbClr val="FFFF00"/>
              </a:highlight>
              <a:latin typeface="True Typewriter" panose="0206070404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WPS Presentation</Application>
  <PresentationFormat>Custom</PresentationFormat>
  <Paragraphs>63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.VnUniverse</vt:lpstr>
      <vt:lpstr>True Typewriter</vt:lpstr>
      <vt:lpstr>True Typewriter</vt:lpstr>
      <vt:lpstr>.VnArial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TG</cp:lastModifiedBy>
  <cp:revision>7</cp:revision>
  <dcterms:created xsi:type="dcterms:W3CDTF">2006-08-16T00:00:00Z</dcterms:created>
  <dcterms:modified xsi:type="dcterms:W3CDTF">2022-04-21T16:42:54Z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7A4F8404E38B44BB8C29F4E80E8C15CC</vt:lpwstr>
  </property>
  <property fmtid="{D5CDD505-2E9C-101B-9397-08002B2CF9AE}" pid="3" name="KSOProductBuildVer">
    <vt:lpwstr>1033-11.2.0.11074</vt:lpwstr>
  </property>
</Properties>
</file>